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8F0"/>
    <a:srgbClr val="244894"/>
    <a:srgbClr val="304894"/>
    <a:srgbClr val="D3242E"/>
    <a:srgbClr val="3333CC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8" autoAdjust="0"/>
    <p:restoredTop sz="94681" autoAdjust="0"/>
  </p:normalViewPr>
  <p:slideViewPr>
    <p:cSldViewPr>
      <p:cViewPr>
        <p:scale>
          <a:sx n="66" d="100"/>
          <a:sy n="66" d="100"/>
        </p:scale>
        <p:origin x="-2850" y="-9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6EC24F-2FE1-46B0-A2C7-EB6CAB7D8519}" type="datetimeFigureOut">
              <a:rPr lang="de-DE" smtClean="0"/>
              <a:t>23.09.2016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885800-EE0C-4F9C-A2F1-B9C52D6083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41671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153"/>
            <a:ext cx="4984962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F4939B7-9A0A-4FB0-9B61-842DB3B4752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27665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93688" y="2679700"/>
            <a:ext cx="8853487" cy="4203700"/>
          </a:xfrm>
          <a:prstGeom prst="rect">
            <a:avLst/>
          </a:prstGeom>
          <a:solidFill>
            <a:srgbClr val="0038F0"/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sz="4800">
              <a:solidFill>
                <a:srgbClr val="244894"/>
              </a:solidFill>
              <a:latin typeface="Times" charset="0"/>
            </a:endParaRPr>
          </a:p>
        </p:txBody>
      </p:sp>
      <p:pic>
        <p:nvPicPr>
          <p:cNvPr id="5" name="Picture 8" descr="Streif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3063"/>
            <a:ext cx="290513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 descr="HM_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2297" y="260648"/>
            <a:ext cx="6381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914400" y="5715000"/>
            <a:ext cx="335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de-DE" alt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1812" y="3122613"/>
            <a:ext cx="7784603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  <a:endParaRPr lang="de-DE" noProof="0" dirty="0" smtClean="0"/>
          </a:p>
        </p:txBody>
      </p:sp>
      <p:sp>
        <p:nvSpPr>
          <p:cNvPr id="9" name="Rectangle 18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324600"/>
            <a:ext cx="4419600" cy="381000"/>
          </a:xfrm>
        </p:spPr>
        <p:txBody>
          <a:bodyPr lIns="0" tIns="0" rIns="0" bIns="0"/>
          <a:lstStyle>
            <a:lvl1pPr eaLnBrk="0" hangingPunct="0">
              <a:defRPr sz="12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E0C9DA7-402A-46E7-A0BF-4ADDE1E3A9D2}" type="datetime1">
              <a:rPr lang="de-DE" smtClean="0"/>
              <a:t>23.09.2016</a:t>
            </a:fld>
            <a:endParaRPr lang="de-DE" dirty="0"/>
          </a:p>
        </p:txBody>
      </p:sp>
      <p:sp>
        <p:nvSpPr>
          <p:cNvPr id="22" name="Text Box 16"/>
          <p:cNvSpPr txBox="1">
            <a:spLocks noGrp="1" noChangeArrowheads="1"/>
          </p:cNvSpPr>
          <p:nvPr>
            <p:ph type="ftr" sz="quarter" idx="3"/>
          </p:nvPr>
        </p:nvSpPr>
        <p:spPr bwMode="auto">
          <a:xfrm>
            <a:off x="531812" y="293688"/>
            <a:ext cx="38961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1" smtClean="0">
                <a:solidFill>
                  <a:srgbClr val="0038F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DE" dirty="0" smtClean="0"/>
              <a:t>Hessisches Ministerium für Umwelt, Klimaschutz,</a:t>
            </a:r>
          </a:p>
          <a:p>
            <a:pPr>
              <a:defRPr/>
            </a:pPr>
            <a:r>
              <a:rPr lang="de-DE" dirty="0" smtClean="0"/>
              <a:t>Landwirtschaft und Verbraucherschutz</a:t>
            </a:r>
            <a:endParaRPr lang="de-DE" dirty="0"/>
          </a:p>
        </p:txBody>
      </p:sp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1335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61F073-B0DF-47D1-A355-11FBCCF08046}" type="datetime1">
              <a:rPr lang="de-DE" smtClean="0"/>
              <a:t>23.09.2016</a:t>
            </a:fld>
            <a:endParaRPr lang="de-DE"/>
          </a:p>
        </p:txBody>
      </p:sp>
      <p:sp>
        <p:nvSpPr>
          <p:cNvPr id="6" name="Text Box 16"/>
          <p:cNvSpPr txBox="1">
            <a:spLocks noGrp="1" noChangeArrowheads="1"/>
          </p:cNvSpPr>
          <p:nvPr>
            <p:ph type="ftr" sz="quarter" idx="3"/>
          </p:nvPr>
        </p:nvSpPr>
        <p:spPr bwMode="auto">
          <a:xfrm>
            <a:off x="531812" y="293688"/>
            <a:ext cx="38961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1" smtClean="0">
                <a:solidFill>
                  <a:srgbClr val="0038F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DE" dirty="0" smtClean="0"/>
              <a:t>Hessisches Ministerium für Umwelt, Klimaschutz,</a:t>
            </a:r>
          </a:p>
          <a:p>
            <a:pPr>
              <a:defRPr/>
            </a:pPr>
            <a:r>
              <a:rPr lang="de-DE" dirty="0" smtClean="0"/>
              <a:t>Landwirtschaft und Verbraucherschutz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1505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D41264-CD6A-4CF5-AAE8-110C11A555E7}" type="datetime1">
              <a:rPr lang="de-DE" smtClean="0"/>
              <a:t>23.09.2016</a:t>
            </a:fld>
            <a:endParaRPr lang="de-DE"/>
          </a:p>
        </p:txBody>
      </p:sp>
      <p:sp>
        <p:nvSpPr>
          <p:cNvPr id="6" name="Text Box 16"/>
          <p:cNvSpPr txBox="1">
            <a:spLocks noGrp="1" noChangeArrowheads="1"/>
          </p:cNvSpPr>
          <p:nvPr>
            <p:ph type="ftr" sz="quarter" idx="3"/>
          </p:nvPr>
        </p:nvSpPr>
        <p:spPr bwMode="auto">
          <a:xfrm>
            <a:off x="531812" y="293688"/>
            <a:ext cx="38961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1" smtClean="0">
                <a:solidFill>
                  <a:srgbClr val="0038F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DE" dirty="0" smtClean="0"/>
              <a:t>Hessisches Ministerium für Umwelt, Klimaschutz,</a:t>
            </a:r>
          </a:p>
          <a:p>
            <a:pPr>
              <a:defRPr/>
            </a:pPr>
            <a:r>
              <a:rPr lang="de-DE" dirty="0" smtClean="0"/>
              <a:t>Landwirtschaft und Verbraucherschutz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09063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9750" y="1773238"/>
            <a:ext cx="3811588" cy="43529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03738" y="1773238"/>
            <a:ext cx="3813175" cy="43529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B973B-3B7A-4E5A-9278-E11F6F92CFEF}" type="datetime1">
              <a:rPr lang="de-DE" smtClean="0"/>
              <a:t>23.09.2016</a:t>
            </a:fld>
            <a:endParaRPr lang="de-DE"/>
          </a:p>
        </p:txBody>
      </p:sp>
      <p:sp>
        <p:nvSpPr>
          <p:cNvPr id="7" name="Text Box 16"/>
          <p:cNvSpPr txBox="1">
            <a:spLocks noGrp="1" noChangeArrowheads="1"/>
          </p:cNvSpPr>
          <p:nvPr>
            <p:ph type="ftr" sz="quarter" idx="3"/>
          </p:nvPr>
        </p:nvSpPr>
        <p:spPr bwMode="auto">
          <a:xfrm>
            <a:off x="531812" y="293688"/>
            <a:ext cx="38961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1" smtClean="0">
                <a:solidFill>
                  <a:srgbClr val="0038F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DE" dirty="0" smtClean="0"/>
              <a:t>Hessisches Ministerium für Umwelt, Klimaschutz,</a:t>
            </a:r>
          </a:p>
          <a:p>
            <a:pPr>
              <a:defRPr/>
            </a:pPr>
            <a:r>
              <a:rPr lang="de-DE" dirty="0" smtClean="0"/>
              <a:t>Landwirtschaft und Verbraucherschutz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58995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850702"/>
            <a:ext cx="8229600" cy="490066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09655-E15C-4CE9-BA8A-33E46F3425E4}" type="datetime1">
              <a:rPr lang="de-DE" smtClean="0"/>
              <a:t>23.09.2016</a:t>
            </a:fld>
            <a:endParaRPr lang="de-DE"/>
          </a:p>
        </p:txBody>
      </p:sp>
      <p:sp>
        <p:nvSpPr>
          <p:cNvPr id="9" name="Text Box 16"/>
          <p:cNvSpPr txBox="1">
            <a:spLocks noGrp="1" noChangeArrowheads="1"/>
          </p:cNvSpPr>
          <p:nvPr>
            <p:ph type="ftr" sz="quarter" idx="11"/>
          </p:nvPr>
        </p:nvSpPr>
        <p:spPr bwMode="auto">
          <a:xfrm>
            <a:off x="531812" y="293688"/>
            <a:ext cx="38961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1" smtClean="0">
                <a:solidFill>
                  <a:srgbClr val="0038F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DE" dirty="0" smtClean="0"/>
              <a:t>Hessisches Ministerium für Umwelt, Klimaschutz,</a:t>
            </a:r>
          </a:p>
          <a:p>
            <a:pPr>
              <a:defRPr/>
            </a:pPr>
            <a:r>
              <a:rPr lang="de-DE" dirty="0" smtClean="0"/>
              <a:t>Landwirtschaft und Verbraucherschutz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31104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4BB13-A0C0-48FE-9C12-9902646F1777}" type="datetime1">
              <a:rPr lang="de-DE" smtClean="0"/>
              <a:t>23.09.2016</a:t>
            </a:fld>
            <a:endParaRPr lang="de-DE"/>
          </a:p>
        </p:txBody>
      </p:sp>
      <p:sp>
        <p:nvSpPr>
          <p:cNvPr id="5" name="Text Box 16"/>
          <p:cNvSpPr txBox="1">
            <a:spLocks noGrp="1" noChangeArrowheads="1"/>
          </p:cNvSpPr>
          <p:nvPr>
            <p:ph type="ftr" sz="quarter" idx="3"/>
          </p:nvPr>
        </p:nvSpPr>
        <p:spPr bwMode="auto">
          <a:xfrm>
            <a:off x="531812" y="293688"/>
            <a:ext cx="38961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1" smtClean="0">
                <a:solidFill>
                  <a:srgbClr val="0038F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DE" dirty="0" smtClean="0"/>
              <a:t>Hessisches Ministerium für Umwelt, Klimaschutz,</a:t>
            </a:r>
          </a:p>
          <a:p>
            <a:pPr>
              <a:defRPr/>
            </a:pPr>
            <a:r>
              <a:rPr lang="de-DE" dirty="0" smtClean="0"/>
              <a:t>Landwirtschaft und Verbraucherschutz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02661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D3F551-7A23-44FD-A1FB-C7E0640EFAD5}" type="datetime1">
              <a:rPr lang="de-DE" smtClean="0"/>
              <a:t>23.09.2016</a:t>
            </a:fld>
            <a:endParaRPr lang="de-DE"/>
          </a:p>
        </p:txBody>
      </p:sp>
      <p:sp>
        <p:nvSpPr>
          <p:cNvPr id="4" name="Text Box 16"/>
          <p:cNvSpPr txBox="1">
            <a:spLocks noGrp="1" noChangeArrowheads="1"/>
          </p:cNvSpPr>
          <p:nvPr>
            <p:ph type="ftr" sz="quarter" idx="3"/>
          </p:nvPr>
        </p:nvSpPr>
        <p:spPr bwMode="auto">
          <a:xfrm>
            <a:off x="531812" y="293688"/>
            <a:ext cx="38961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1" smtClean="0">
                <a:solidFill>
                  <a:srgbClr val="0038F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DE" dirty="0" smtClean="0"/>
              <a:t>Hessisches Ministerium für Umwelt, Klimaschutz,</a:t>
            </a:r>
          </a:p>
          <a:p>
            <a:pPr>
              <a:defRPr/>
            </a:pPr>
            <a:r>
              <a:rPr lang="de-DE" dirty="0" smtClean="0"/>
              <a:t>Landwirtschaft und Verbraucherschutz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5872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400800"/>
            <a:ext cx="259844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rgbClr val="0038F0"/>
                </a:solidFill>
                <a:latin typeface="+mn-lt"/>
              </a:defRPr>
            </a:lvl1pPr>
          </a:lstStyle>
          <a:p>
            <a:pPr>
              <a:defRPr/>
            </a:pPr>
            <a:fld id="{17439A05-9D19-4FB3-AB07-095A3733912E}" type="datetime1">
              <a:rPr lang="de-DE" smtClean="0"/>
              <a:t>23.09.2016</a:t>
            </a:fld>
            <a:endParaRPr lang="de-DE" dirty="0"/>
          </a:p>
        </p:txBody>
      </p:sp>
      <p:pic>
        <p:nvPicPr>
          <p:cNvPr id="1027" name="Picture 7" descr="Streifen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3063"/>
            <a:ext cx="290513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6553200" y="6400800"/>
            <a:ext cx="2286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4B9D1F02-C93D-43CC-9E86-93DAE503AB2B}" type="slidenum">
              <a:rPr lang="it-IT" altLang="de-DE" sz="1000">
                <a:solidFill>
                  <a:srgbClr val="0038F0"/>
                </a:solidFill>
                <a:latin typeface="Arial" charset="0"/>
              </a:rPr>
              <a:pPr algn="r"/>
              <a:t>‹Nr.›</a:t>
            </a:fld>
            <a:endParaRPr lang="it-IT" altLang="de-DE" sz="1000" dirty="0">
              <a:solidFill>
                <a:srgbClr val="0038F0"/>
              </a:solidFill>
              <a:latin typeface="Arial" charset="0"/>
            </a:endParaRPr>
          </a:p>
        </p:txBody>
      </p:sp>
      <p:sp>
        <p:nvSpPr>
          <p:cNvPr id="1030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773238"/>
            <a:ext cx="7777163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 smtClean="0"/>
              <a:t>Textmasterformate durch Klicken bearbeiten</a:t>
            </a:r>
          </a:p>
          <a:p>
            <a:pPr lvl="1"/>
            <a:r>
              <a:rPr lang="de-DE" altLang="de-DE" dirty="0" smtClean="0"/>
              <a:t>Zweite Ebene</a:t>
            </a:r>
          </a:p>
          <a:p>
            <a:pPr lvl="2"/>
            <a:r>
              <a:rPr lang="de-DE" altLang="de-DE" dirty="0" smtClean="0"/>
              <a:t>Dritte Ebene</a:t>
            </a:r>
          </a:p>
        </p:txBody>
      </p:sp>
      <p:sp>
        <p:nvSpPr>
          <p:cNvPr id="103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836613"/>
            <a:ext cx="7777163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 smtClean="0"/>
              <a:t>Titelmasterformat durch Klicken bearbeiten</a:t>
            </a:r>
          </a:p>
        </p:txBody>
      </p:sp>
      <p:sp>
        <p:nvSpPr>
          <p:cNvPr id="1040" name="Text Box 16"/>
          <p:cNvSpPr txBox="1">
            <a:spLocks noGrp="1" noChangeArrowheads="1"/>
          </p:cNvSpPr>
          <p:nvPr>
            <p:ph type="ftr" sz="quarter" idx="3"/>
          </p:nvPr>
        </p:nvSpPr>
        <p:spPr bwMode="auto">
          <a:xfrm>
            <a:off x="603821" y="293688"/>
            <a:ext cx="38961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1" smtClean="0">
                <a:solidFill>
                  <a:srgbClr val="0038F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DE" dirty="0" smtClean="0"/>
              <a:t>Hessisches Ministerium für Umwelt, Klimaschutz,</a:t>
            </a:r>
          </a:p>
          <a:p>
            <a:pPr>
              <a:defRPr/>
            </a:pPr>
            <a:r>
              <a:rPr lang="de-DE" dirty="0" smtClean="0"/>
              <a:t>Landwirtschaft und Verbraucherschutz</a:t>
            </a:r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8F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244894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244894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244894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244894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244894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244894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244894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244894"/>
          </a:solidFill>
          <a:latin typeface="Arial" charset="0"/>
        </a:defRPr>
      </a:lvl9pPr>
    </p:titleStyle>
    <p:bodyStyle>
      <a:lvl1pPr marL="354013" indent="-354013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buClr>
          <a:srgbClr val="D3242E"/>
        </a:buClr>
        <a:buSzPct val="95000"/>
        <a:buFont typeface="Wingdings" pitchFamily="2" charset="2"/>
        <a:buChar char="n"/>
        <a:defRPr sz="2200">
          <a:solidFill>
            <a:srgbClr val="0038F0"/>
          </a:solidFill>
          <a:latin typeface="+mn-lt"/>
          <a:ea typeface="+mn-ea"/>
          <a:cs typeface="+mn-cs"/>
        </a:defRPr>
      </a:lvl1pPr>
      <a:lvl2pPr marL="719138" indent="-358775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buClr>
          <a:srgbClr val="D3242E"/>
        </a:buClr>
        <a:buSzPct val="85000"/>
        <a:buFont typeface="Wingdings" pitchFamily="2" charset="2"/>
        <a:buChar char="n"/>
        <a:defRPr sz="2000">
          <a:solidFill>
            <a:srgbClr val="0038F0"/>
          </a:solidFill>
          <a:latin typeface="+mn-lt"/>
        </a:defRPr>
      </a:lvl2pPr>
      <a:lvl3pPr marL="1079500" indent="-360363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buChar char="•"/>
        <a:defRPr sz="1600">
          <a:solidFill>
            <a:srgbClr val="0038F0"/>
          </a:solidFill>
          <a:latin typeface="+mn-lt"/>
        </a:defRPr>
      </a:lvl3pPr>
      <a:lvl4pPr marL="1703388" indent="-2286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buChar char="•"/>
        <a:defRPr sz="1600">
          <a:solidFill>
            <a:srgbClr val="0038F0"/>
          </a:solidFill>
          <a:latin typeface="+mn-lt"/>
        </a:defRPr>
      </a:lvl4pPr>
      <a:lvl5pPr marL="2111375" indent="-2286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buChar char="•"/>
        <a:defRPr sz="1600">
          <a:solidFill>
            <a:srgbClr val="244894"/>
          </a:solidFill>
          <a:latin typeface="+mn-lt"/>
        </a:defRPr>
      </a:lvl5pPr>
      <a:lvl6pPr marL="2568575" indent="-2286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buChar char="•"/>
        <a:defRPr sz="1600">
          <a:solidFill>
            <a:srgbClr val="3333CC"/>
          </a:solidFill>
          <a:latin typeface="+mn-lt"/>
        </a:defRPr>
      </a:lvl6pPr>
      <a:lvl7pPr marL="3025775" indent="-2286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buChar char="•"/>
        <a:defRPr sz="1600">
          <a:solidFill>
            <a:srgbClr val="3333CC"/>
          </a:solidFill>
          <a:latin typeface="+mn-lt"/>
        </a:defRPr>
      </a:lvl7pPr>
      <a:lvl8pPr marL="3482975" indent="-2286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buChar char="•"/>
        <a:defRPr sz="1600">
          <a:solidFill>
            <a:srgbClr val="3333CC"/>
          </a:solidFill>
          <a:latin typeface="+mn-lt"/>
        </a:defRPr>
      </a:lvl8pPr>
      <a:lvl9pPr marL="3940175" indent="-2286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buChar char="•"/>
        <a:defRPr sz="1600">
          <a:solidFill>
            <a:srgbClr val="3333CC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557338"/>
            <a:ext cx="7772400" cy="1143000"/>
          </a:xfrm>
        </p:spPr>
        <p:txBody>
          <a:bodyPr/>
          <a:lstStyle/>
          <a:p>
            <a:r>
              <a:rPr lang="de-DE" altLang="de-DE" dirty="0" smtClean="0"/>
              <a:t>35. Sitzung des Beirates WRRL in Hessen</a:t>
            </a:r>
            <a:br>
              <a:rPr lang="de-DE" altLang="de-DE" dirty="0" smtClean="0"/>
            </a:br>
            <a:r>
              <a:rPr lang="de-DE" altLang="de-DE" dirty="0" smtClean="0"/>
              <a:t>22. September 2016 HMUKLV, Wiesbaden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indent="-540000" defTabSz="540000"/>
            <a:r>
              <a:rPr lang="de-DE" altLang="de-DE" dirty="0" smtClean="0"/>
              <a:t>TOP 3	Regelung zur Ermittlung der Mindestwasserführung in Ausleitungsstrecken</a:t>
            </a:r>
          </a:p>
          <a:p>
            <a:pPr indent="-540000" defTabSz="540000"/>
            <a:endParaRPr lang="de-DE" altLang="de-DE" dirty="0"/>
          </a:p>
          <a:p>
            <a:endParaRPr lang="de-DE" altLang="de-DE" dirty="0" smtClean="0"/>
          </a:p>
          <a:p>
            <a:endParaRPr lang="de-DE" altLang="de-DE" dirty="0" smtClean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Hessisches Ministerium für Umwelt, Klimaschutz,</a:t>
            </a:r>
          </a:p>
          <a:p>
            <a:pPr>
              <a:defRPr/>
            </a:pPr>
            <a:r>
              <a:rPr lang="de-DE" dirty="0" smtClean="0"/>
              <a:t>Landwirtschaft und Verbraucherschutz</a:t>
            </a:r>
          </a:p>
          <a:p>
            <a:pPr>
              <a:defRPr/>
            </a:pPr>
            <a:r>
              <a:rPr lang="de-DE" dirty="0" smtClean="0"/>
              <a:t>Barbara Siegert</a:t>
            </a:r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Anlass zur Einführung einer neuen Regelung zur Ermittlung der Mindestwasserführung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Regelung von 1996 ist am 31.12.2012 ausgelaufen</a:t>
            </a:r>
          </a:p>
          <a:p>
            <a:endParaRPr lang="de-DE" dirty="0" smtClean="0"/>
          </a:p>
          <a:p>
            <a:r>
              <a:rPr lang="de-DE" dirty="0" smtClean="0"/>
              <a:t>§ 33 WHG stellt neue Anforderung:</a:t>
            </a:r>
            <a:br>
              <a:rPr lang="de-DE" dirty="0" smtClean="0"/>
            </a:br>
            <a:r>
              <a:rPr lang="de-DE" dirty="0" smtClean="0"/>
              <a:t>Das Aufstauen eines oberirdischen Gewässers oder das Entnehmen oder Ableiten von Wasser … ist nur zulässig, wenn die Abflussmenge erhalten bleibet, die für das Gewässer und andere hiermit verbundene Gewässer erforderlich ist , um den Zielen des § 6 Abs. 1 und der §§ 27 bis 31 zu entsprechen.</a:t>
            </a:r>
            <a:br>
              <a:rPr lang="de-DE" dirty="0" smtClean="0"/>
            </a:br>
            <a:r>
              <a:rPr lang="de-DE" dirty="0" smtClean="0"/>
              <a:t>§ 6 Abs. 1 = Allgemeine Grundsätze der Gewässerbewirtschaftung</a:t>
            </a:r>
            <a:br>
              <a:rPr lang="de-DE" dirty="0" smtClean="0"/>
            </a:br>
            <a:r>
              <a:rPr lang="de-DE" dirty="0" smtClean="0"/>
              <a:t>§ 27 bis 31 = Ziele (mit Abweichung) gemäß WRRL</a:t>
            </a:r>
          </a:p>
          <a:p>
            <a:pPr marL="0" indent="0">
              <a:buNone/>
            </a:pPr>
            <a:endParaRPr lang="de-DE" dirty="0"/>
          </a:p>
          <a:p>
            <a:pPr marL="360363" lvl="1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EFB787-745C-4E4C-BB5C-F91FC1D27B21}" type="datetime1">
              <a:rPr lang="de-DE" smtClean="0"/>
              <a:t>23.09.2016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Hessisches Ministerium für Umwelt, Klimaschutz,</a:t>
            </a:r>
          </a:p>
          <a:p>
            <a:pPr>
              <a:defRPr/>
            </a:pPr>
            <a:r>
              <a:rPr lang="de-DE" dirty="0" smtClean="0"/>
              <a:t>Landwirtschaft und Verbraucherschutz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3462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Grundlagen und Verfahren zur Erstellung der Mindestwasserregelung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Projektauftrag zur Erarbeitung einer Empfehlung für ein praxisnahes Verfahren zur Festlegung des Mindestabflusses in Hessen unter Berücksichtigung der wasserrechtlichen und fischökologischen Anforderungen</a:t>
            </a:r>
          </a:p>
          <a:p>
            <a:endParaRPr lang="de-DE" dirty="0"/>
          </a:p>
          <a:p>
            <a:r>
              <a:rPr lang="de-DE" dirty="0" smtClean="0"/>
              <a:t>Begleitende Projektgruppe aus Vertretern der Wasser- und Fischereibehörden mit dem Auftrag aus dem o.g. Gutachten eine Regelung zu entwickeln</a:t>
            </a:r>
          </a:p>
          <a:p>
            <a:endParaRPr lang="de-DE" dirty="0"/>
          </a:p>
          <a:p>
            <a:r>
              <a:rPr lang="de-DE" dirty="0" smtClean="0"/>
              <a:t>Vorlage auf Fach- und Entscheidungsebene inklusive Beteiligung der Verbände der Wasserkraft, Fischerei und HMWEVL</a:t>
            </a:r>
            <a:endParaRPr lang="de-DE" dirty="0"/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61F073-B0DF-47D1-A355-11FBCCF08046}" type="datetime1">
              <a:rPr lang="de-DE" smtClean="0"/>
              <a:t>23.09.2016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Hessisches Ministerium für Umwelt, Klimaschutz,</a:t>
            </a:r>
          </a:p>
          <a:p>
            <a:pPr>
              <a:defRPr/>
            </a:pPr>
            <a:r>
              <a:rPr lang="de-DE" smtClean="0"/>
              <a:t>Landwirtschaft und Verbraucherschutz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44092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Adressaten der neuen Mindestwasserregelung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Instrument für die zuständigen Behörden (Obere und Untere Wasserbehörden) </a:t>
            </a:r>
            <a:br>
              <a:rPr lang="de-DE" dirty="0" smtClean="0"/>
            </a:br>
            <a:r>
              <a:rPr lang="de-DE" dirty="0" smtClean="0"/>
              <a:t>zur Ermittlung des gewässerökologisch erforderlichen Mindestabflusses </a:t>
            </a:r>
            <a:br>
              <a:rPr lang="de-DE" dirty="0" smtClean="0"/>
            </a:br>
            <a:r>
              <a:rPr lang="de-DE" dirty="0" smtClean="0"/>
              <a:t>bei der Genehmigung von Wasserkraftanlagen und Teichen</a:t>
            </a:r>
          </a:p>
          <a:p>
            <a:endParaRPr lang="de-DE" dirty="0"/>
          </a:p>
          <a:p>
            <a:r>
              <a:rPr lang="de-DE" dirty="0" smtClean="0"/>
              <a:t>Auch geeignete als Planungsgrundlage für Betreiber von Wasserkraft- und Teichanlagen 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61F073-B0DF-47D1-A355-11FBCCF08046}" type="datetime1">
              <a:rPr lang="de-DE" smtClean="0"/>
              <a:t>23.09.2016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Hessisches Ministerium für Umwelt, Klimaschutz,</a:t>
            </a:r>
          </a:p>
          <a:p>
            <a:pPr>
              <a:defRPr/>
            </a:pPr>
            <a:r>
              <a:rPr lang="de-DE" smtClean="0"/>
              <a:t>Landwirtschaft und Verbraucherschutz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8063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Für die Ermittlung des Mindestabflusses zu berücksichtigenden Randbedingungen bei </a:t>
            </a:r>
            <a:r>
              <a:rPr lang="de-DE" u="sng" dirty="0" smtClean="0"/>
              <a:t>WKA</a:t>
            </a:r>
            <a:endParaRPr lang="de-DE" u="sng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Vorhandensein einer Fischaufstiegsanlage</a:t>
            </a:r>
          </a:p>
          <a:p>
            <a:r>
              <a:rPr lang="de-DE" dirty="0" smtClean="0"/>
              <a:t>Betroffene Fischregion </a:t>
            </a:r>
          </a:p>
          <a:p>
            <a:r>
              <a:rPr lang="de-DE" dirty="0" smtClean="0"/>
              <a:t>Größe des Einzugsgebietes</a:t>
            </a:r>
          </a:p>
          <a:p>
            <a:r>
              <a:rPr lang="de-DE" dirty="0" smtClean="0"/>
              <a:t>Abflussverhalten</a:t>
            </a:r>
          </a:p>
          <a:p>
            <a:r>
              <a:rPr lang="de-DE" dirty="0" smtClean="0"/>
              <a:t>Morphologie des Gewässers</a:t>
            </a:r>
          </a:p>
          <a:p>
            <a:r>
              <a:rPr lang="de-DE" dirty="0" smtClean="0"/>
              <a:t>Saisonale Anpassungen</a:t>
            </a:r>
          </a:p>
          <a:p>
            <a:endParaRPr lang="de-DE" dirty="0"/>
          </a:p>
          <a:p>
            <a:r>
              <a:rPr lang="de-DE" dirty="0" smtClean="0"/>
              <a:t>Einzelfallgutachten möglich, </a:t>
            </a:r>
            <a:br>
              <a:rPr lang="de-DE" dirty="0" smtClean="0"/>
            </a:br>
            <a:r>
              <a:rPr lang="de-DE" dirty="0" smtClean="0"/>
              <a:t>bei Abwassereinleitungen notwendig</a:t>
            </a:r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61F073-B0DF-47D1-A355-11FBCCF08046}" type="datetime1">
              <a:rPr lang="de-DE" smtClean="0"/>
              <a:t>23.09.2016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Hessisches Ministerium für Umwelt, Klimaschutz,</a:t>
            </a:r>
          </a:p>
          <a:p>
            <a:pPr>
              <a:defRPr/>
            </a:pPr>
            <a:r>
              <a:rPr lang="de-DE" smtClean="0"/>
              <a:t>Landwirtschaft und Verbraucherschutz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5176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Für die Ermittlung des Mindestabflusses zu berücksichtigenden Randbedingungen bei Teichen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u="sng" dirty="0" smtClean="0"/>
              <a:t>Teiche mit Wiedereinleitung</a:t>
            </a:r>
          </a:p>
          <a:p>
            <a:endParaRPr lang="de-DE" dirty="0"/>
          </a:p>
          <a:p>
            <a:r>
              <a:rPr lang="de-DE" dirty="0" smtClean="0"/>
              <a:t>Gewässerzustand</a:t>
            </a:r>
          </a:p>
          <a:p>
            <a:r>
              <a:rPr lang="de-DE" dirty="0" smtClean="0"/>
              <a:t>Fläche des Fischteiches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u="sng" dirty="0" smtClean="0"/>
              <a:t>Teiche ohne Wiedereinleitung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 smtClean="0"/>
              <a:t>Nur generelle Regelung</a:t>
            </a:r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61F073-B0DF-47D1-A355-11FBCCF08046}" type="datetime1">
              <a:rPr lang="de-DE" smtClean="0"/>
              <a:t>23.09.2016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Hessisches Ministerium für Umwelt, Klimaschutz,</a:t>
            </a:r>
          </a:p>
          <a:p>
            <a:pPr>
              <a:defRPr/>
            </a:pPr>
            <a:r>
              <a:rPr lang="de-DE" smtClean="0"/>
              <a:t>Landwirtschaft und Verbraucherschutz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12413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836613"/>
            <a:ext cx="8604250" cy="936625"/>
          </a:xfrm>
        </p:spPr>
        <p:txBody>
          <a:bodyPr/>
          <a:lstStyle/>
          <a:p>
            <a:r>
              <a:rPr lang="de-DE" dirty="0"/>
              <a:t>Ablaufdiagramm zur Ermittlung der Mindestwassermenge für die </a:t>
            </a:r>
            <a:r>
              <a:rPr lang="de-DE" dirty="0" smtClean="0"/>
              <a:t>Ausleitungsstrecke  </a:t>
            </a:r>
            <a:r>
              <a:rPr lang="de-DE" dirty="0"/>
              <a:t>eines </a:t>
            </a:r>
            <a:r>
              <a:rPr lang="de-DE" dirty="0" smtClean="0"/>
              <a:t>Ausleitungskraftwerks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61F073-B0DF-47D1-A355-11FBCCF08046}" type="datetime1">
              <a:rPr lang="de-DE" smtClean="0"/>
              <a:t>23.09.2016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Hessisches Ministerium für Umwelt, Klimaschutz,</a:t>
            </a:r>
          </a:p>
          <a:p>
            <a:pPr>
              <a:defRPr/>
            </a:pPr>
            <a:r>
              <a:rPr lang="de-DE" smtClean="0"/>
              <a:t>Landwirtschaft und Verbraucherschutz</a:t>
            </a:r>
            <a:endParaRPr lang="de-DE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344" y="1954213"/>
            <a:ext cx="8425656" cy="45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8228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Anwendung der neuen Mindestwasserregelung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Anzuwenden bei allen mit Wasserrechten versehenen Stauanlagen und Wasserentnahmen</a:t>
            </a:r>
          </a:p>
          <a:p>
            <a:r>
              <a:rPr lang="de-DE" dirty="0" smtClean="0"/>
              <a:t>Erlaubnisse, gehobene Erlaubnisse, Bewilligungen und alte Rechte</a:t>
            </a:r>
          </a:p>
          <a:p>
            <a:r>
              <a:rPr lang="de-DE" dirty="0" smtClean="0"/>
              <a:t>Anzuwenden in allen laufenden Verfahren</a:t>
            </a:r>
          </a:p>
          <a:p>
            <a:r>
              <a:rPr lang="de-DE" dirty="0" smtClean="0"/>
              <a:t>Ohne anhängige Verfahren nach und nach, gestuft nach fachlichen Prioritäten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61F073-B0DF-47D1-A355-11FBCCF08046}" type="datetime1">
              <a:rPr lang="de-DE" smtClean="0"/>
              <a:t>23.09.2016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Hessisches Ministerium für Umwelt, Klimaschutz,</a:t>
            </a:r>
          </a:p>
          <a:p>
            <a:pPr>
              <a:defRPr/>
            </a:pPr>
            <a:r>
              <a:rPr lang="de-DE" smtClean="0"/>
              <a:t>Landwirtschaft und Verbraucherschutz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56688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ausvorlage">
  <a:themeElements>
    <a:clrScheme name="Hausvorlag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Hausvorla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ausvorlag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usvorlag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usvorlag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usvorlag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usvorlag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usvorlag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usvorlag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Hausvorlage</Template>
  <TotalTime>0</TotalTime>
  <Words>300</Words>
  <Application>Microsoft Office PowerPoint</Application>
  <PresentationFormat>Bildschirmpräsentation (4:3)</PresentationFormat>
  <Paragraphs>66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Hausvorlage</vt:lpstr>
      <vt:lpstr>35. Sitzung des Beirates WRRL in Hessen 22. September 2016 HMUKLV, Wiesbaden</vt:lpstr>
      <vt:lpstr>Anlass zur Einführung einer neuen Regelung zur Ermittlung der Mindestwasserführung</vt:lpstr>
      <vt:lpstr>Grundlagen und Verfahren zur Erstellung der Mindestwasserregelung</vt:lpstr>
      <vt:lpstr>Adressaten der neuen Mindestwasserregelung</vt:lpstr>
      <vt:lpstr>Für die Ermittlung des Mindestabflusses zu berücksichtigenden Randbedingungen bei WKA</vt:lpstr>
      <vt:lpstr>Für die Ermittlung des Mindestabflusses zu berücksichtigenden Randbedingungen bei Teichen</vt:lpstr>
      <vt:lpstr>Ablaufdiagramm zur Ermittlung der Mindestwassermenge für die Ausleitungsstrecke  eines Ausleitungskraftwerks </vt:lpstr>
      <vt:lpstr>Anwendung der neuen Mindestwasserregelung</vt:lpstr>
    </vt:vector>
  </TitlesOfParts>
  <Manager>Frau Heck</Manager>
  <Company>Land Hessen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35. Sitzung des Beirates WRRL in Hessen 22. September 2016 HMUKLV, Wiesbaden</dc:title>
  <dc:creator>Siegert, Barbara (HMUKLV)</dc:creator>
  <cp:lastModifiedBy>Kaiser, Ulrich (HMUELV)</cp:lastModifiedBy>
  <cp:revision>14</cp:revision>
  <cp:lastPrinted>2016-09-22T10:21:57Z</cp:lastPrinted>
  <dcterms:created xsi:type="dcterms:W3CDTF">2016-09-22T08:51:51Z</dcterms:created>
  <dcterms:modified xsi:type="dcterms:W3CDTF">2016-09-23T11:24:15Z</dcterms:modified>
</cp:coreProperties>
</file>