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61" r:id="rId2"/>
    <p:sldId id="331" r:id="rId3"/>
    <p:sldId id="298" r:id="rId4"/>
    <p:sldId id="297" r:id="rId5"/>
    <p:sldId id="304" r:id="rId6"/>
    <p:sldId id="306" r:id="rId7"/>
    <p:sldId id="329" r:id="rId8"/>
    <p:sldId id="328" r:id="rId9"/>
    <p:sldId id="302" r:id="rId10"/>
    <p:sldId id="313" r:id="rId11"/>
    <p:sldId id="319" r:id="rId12"/>
    <p:sldId id="320" r:id="rId13"/>
    <p:sldId id="321" r:id="rId14"/>
    <p:sldId id="322" r:id="rId15"/>
    <p:sldId id="323" r:id="rId16"/>
    <p:sldId id="260" r:id="rId17"/>
    <p:sldId id="326" r:id="rId18"/>
    <p:sldId id="332" r:id="rId19"/>
  </p:sldIdLst>
  <p:sldSz cx="9144000" cy="6858000" type="screen4x3"/>
  <p:notesSz cx="6797675" cy="9926638"/>
  <p:defaultTextStyle>
    <a:defPPr>
      <a:defRPr lang="de-DE"/>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FF0066"/>
    <a:srgbClr val="244894"/>
    <a:srgbClr val="D324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8" autoAdjust="0"/>
    <p:restoredTop sz="94681" autoAdjust="0"/>
  </p:normalViewPr>
  <p:slideViewPr>
    <p:cSldViewPr>
      <p:cViewPr>
        <p:scale>
          <a:sx n="114" d="100"/>
          <a:sy n="114" d="100"/>
        </p:scale>
        <p:origin x="-1470"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6AAA350-66EA-4FBA-8F43-89302C0E8D16}" type="datetimeFigureOut">
              <a:rPr lang="de-DE" smtClean="0"/>
              <a:t>22.09.2016</a:t>
            </a:fld>
            <a:endParaRPr lang="de-DE"/>
          </a:p>
        </p:txBody>
      </p:sp>
      <p:sp>
        <p:nvSpPr>
          <p:cNvPr id="4" name="Fußzeilenplatzhalt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63D1AD72-7ED8-4C07-8074-11BA744901AC}" type="slidenum">
              <a:rPr lang="de-DE" smtClean="0"/>
              <a:t>‹Nr.›</a:t>
            </a:fld>
            <a:endParaRPr lang="de-DE"/>
          </a:p>
        </p:txBody>
      </p:sp>
    </p:spTree>
    <p:extLst>
      <p:ext uri="{BB962C8B-B14F-4D97-AF65-F5344CB8AC3E}">
        <p14:creationId xmlns:p14="http://schemas.microsoft.com/office/powerpoint/2010/main" val="38424659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de-DE" altLang="de-DE"/>
          </a:p>
        </p:txBody>
      </p:sp>
      <p:sp>
        <p:nvSpPr>
          <p:cNvPr id="14339" name="Rectangle 3"/>
          <p:cNvSpPr>
            <a:spLocks noGrp="1" noChangeArrowheads="1"/>
          </p:cNvSpPr>
          <p:nvPr>
            <p:ph type="dt"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de-DE" altLang="de-DE"/>
          </a:p>
        </p:txBody>
      </p:sp>
      <p:sp>
        <p:nvSpPr>
          <p:cNvPr id="512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41" name="Rectangle 5"/>
          <p:cNvSpPr>
            <a:spLocks noGrp="1" noChangeArrowheads="1"/>
          </p:cNvSpPr>
          <p:nvPr>
            <p:ph type="body" sz="quarter" idx="3"/>
          </p:nvPr>
        </p:nvSpPr>
        <p:spPr bwMode="auto">
          <a:xfrm>
            <a:off x="906357" y="4715153"/>
            <a:ext cx="4984962"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noProof="0" smtClean="0"/>
              <a:t>Klicken Sie, um die Formate des Vorlagentextes zu bearbeiten</a:t>
            </a:r>
          </a:p>
          <a:p>
            <a:pPr lvl="1"/>
            <a:r>
              <a:rPr lang="de-DE" altLang="de-DE" noProof="0" smtClean="0"/>
              <a:t>Zweite Ebene</a:t>
            </a:r>
          </a:p>
          <a:p>
            <a:pPr lvl="2"/>
            <a:r>
              <a:rPr lang="de-DE" altLang="de-DE" noProof="0" smtClean="0"/>
              <a:t>Dritte Ebene</a:t>
            </a:r>
          </a:p>
          <a:p>
            <a:pPr lvl="3"/>
            <a:r>
              <a:rPr lang="de-DE" altLang="de-DE" noProof="0" smtClean="0"/>
              <a:t>Vierte Ebene</a:t>
            </a:r>
          </a:p>
          <a:p>
            <a:pPr lvl="4"/>
            <a:r>
              <a:rPr lang="de-DE" altLang="de-DE" noProof="0" smtClean="0"/>
              <a:t>Fünfte Ebene</a:t>
            </a:r>
          </a:p>
        </p:txBody>
      </p:sp>
      <p:sp>
        <p:nvSpPr>
          <p:cNvPr id="14342" name="Rectangle 6"/>
          <p:cNvSpPr>
            <a:spLocks noGrp="1" noChangeArrowheads="1"/>
          </p:cNvSpPr>
          <p:nvPr>
            <p:ph type="ftr" sz="quarter" idx="4"/>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de-DE" altLang="de-DE"/>
          </a:p>
        </p:txBody>
      </p:sp>
      <p:sp>
        <p:nvSpPr>
          <p:cNvPr id="14343" name="Rectangle 7"/>
          <p:cNvSpPr>
            <a:spLocks noGrp="1" noChangeArrowheads="1"/>
          </p:cNvSpPr>
          <p:nvPr>
            <p:ph type="sldNum" sz="quarter" idx="5"/>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18B53AE9-A39A-498C-92EA-7DF34317B7E6}" type="slidenum">
              <a:rPr lang="de-DE" altLang="de-DE"/>
              <a:pPr>
                <a:defRPr/>
              </a:pPr>
              <a:t>‹Nr.›</a:t>
            </a:fld>
            <a:endParaRPr lang="de-DE" altLang="de-DE"/>
          </a:p>
        </p:txBody>
      </p:sp>
    </p:spTree>
    <p:extLst>
      <p:ext uri="{BB962C8B-B14F-4D97-AF65-F5344CB8AC3E}">
        <p14:creationId xmlns:p14="http://schemas.microsoft.com/office/powerpoint/2010/main" val="305415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bwMode="auto">
          <a:noFill/>
          <a:ln>
            <a:solidFill>
              <a:srgbClr val="000000"/>
            </a:solidFill>
            <a:miter lim="800000"/>
            <a:headEnd/>
            <a:tailEnd/>
          </a:ln>
        </p:spPr>
      </p:sp>
      <p:sp>
        <p:nvSpPr>
          <p:cNvPr id="46083"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AB4188-7359-40B0-BA1B-310F290E17A6}" type="slidenum">
              <a:rPr lang="de-DE" altLang="de-DE"/>
              <a:pPr/>
              <a:t>17</a:t>
            </a:fld>
            <a:endParaRPr lang="de-DE" altLang="de-DE"/>
          </a:p>
        </p:txBody>
      </p:sp>
      <p:sp>
        <p:nvSpPr>
          <p:cNvPr id="82946" name="Rectangle 2"/>
          <p:cNvSpPr>
            <a:spLocks noGrp="1" noRot="1" noChangeAspect="1" noChangeArrowheads="1" noTextEdit="1"/>
          </p:cNvSpPr>
          <p:nvPr>
            <p:ph type="sldImg"/>
          </p:nvPr>
        </p:nvSpPr>
        <p:spPr>
          <a:xfrm>
            <a:off x="917575" y="744538"/>
            <a:ext cx="4962525" cy="3722687"/>
          </a:xfrm>
          <a:ln/>
        </p:spPr>
      </p:sp>
      <p:sp>
        <p:nvSpPr>
          <p:cNvPr id="82947"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7"/>
          <p:cNvSpPr>
            <a:spLocks noChangeArrowheads="1"/>
          </p:cNvSpPr>
          <p:nvPr/>
        </p:nvSpPr>
        <p:spPr bwMode="auto">
          <a:xfrm>
            <a:off x="293688" y="2679700"/>
            <a:ext cx="8853487" cy="4203700"/>
          </a:xfrm>
          <a:prstGeom prst="rect">
            <a:avLst/>
          </a:prstGeom>
          <a:solidFill>
            <a:srgbClr val="24489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endParaRPr lang="de-DE" altLang="de-DE" sz="4800">
              <a:solidFill>
                <a:srgbClr val="244894"/>
              </a:solidFill>
              <a:latin typeface="Times" charset="0"/>
            </a:endParaRPr>
          </a:p>
        </p:txBody>
      </p:sp>
      <p:pic>
        <p:nvPicPr>
          <p:cNvPr id="5" name="Picture 8" descr="Streif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HM_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16913" y="404813"/>
            <a:ext cx="63817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4"/>
          <p:cNvSpPr txBox="1">
            <a:spLocks noChangeArrowheads="1"/>
          </p:cNvSpPr>
          <p:nvPr/>
        </p:nvSpPr>
        <p:spPr bwMode="auto">
          <a:xfrm>
            <a:off x="914400" y="5715000"/>
            <a:ext cx="3352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de-DE" altLang="de-DE"/>
          </a:p>
        </p:txBody>
      </p:sp>
      <p:sp>
        <p:nvSpPr>
          <p:cNvPr id="8" name="Text Box 19"/>
          <p:cNvSpPr txBox="1">
            <a:spLocks noChangeArrowheads="1"/>
          </p:cNvSpPr>
          <p:nvPr/>
        </p:nvSpPr>
        <p:spPr bwMode="auto">
          <a:xfrm>
            <a:off x="533400" y="296863"/>
            <a:ext cx="3894138"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e-DE" altLang="de-DE" sz="1200" b="1">
                <a:solidFill>
                  <a:srgbClr val="244894"/>
                </a:solidFill>
                <a:latin typeface="Arial" charset="0"/>
              </a:rPr>
              <a:t>Hessisches Ministerium für Umwelt, Klimaschutz,</a:t>
            </a:r>
          </a:p>
          <a:p>
            <a:r>
              <a:rPr lang="de-DE" altLang="de-DE" sz="1200" b="1">
                <a:solidFill>
                  <a:srgbClr val="244894"/>
                </a:solidFill>
                <a:latin typeface="Arial" charset="0"/>
              </a:rPr>
              <a:t>Landwirtschaft und Verbraucherschutz</a:t>
            </a:r>
          </a:p>
        </p:txBody>
      </p:sp>
      <p:sp>
        <p:nvSpPr>
          <p:cNvPr id="3074" name="Rectangle 2"/>
          <p:cNvSpPr>
            <a:spLocks noGrp="1" noChangeArrowheads="1"/>
          </p:cNvSpPr>
          <p:nvPr>
            <p:ph type="ctrTitle"/>
          </p:nvPr>
        </p:nvSpPr>
        <p:spPr>
          <a:xfrm>
            <a:off x="539750" y="1557338"/>
            <a:ext cx="7772400" cy="1143000"/>
          </a:xfrm>
        </p:spPr>
        <p:txBody>
          <a:bodyPr anchor="ctr"/>
          <a:lstStyle>
            <a:lvl1pPr>
              <a:defRPr/>
            </a:lvl1pPr>
          </a:lstStyle>
          <a:p>
            <a:pPr lvl="0"/>
            <a:r>
              <a:rPr lang="de-DE" altLang="de-DE" noProof="0" smtClean="0"/>
              <a:t>Titelmasterformat durch Klicken bearbeiten</a:t>
            </a:r>
          </a:p>
        </p:txBody>
      </p:sp>
      <p:sp>
        <p:nvSpPr>
          <p:cNvPr id="3075" name="Rectangle 3"/>
          <p:cNvSpPr>
            <a:spLocks noGrp="1" noChangeArrowheads="1"/>
          </p:cNvSpPr>
          <p:nvPr>
            <p:ph type="subTitle" idx="1"/>
          </p:nvPr>
        </p:nvSpPr>
        <p:spPr>
          <a:xfrm>
            <a:off x="531813" y="3122613"/>
            <a:ext cx="6400800" cy="1752600"/>
          </a:xfrm>
        </p:spPr>
        <p:txBody>
          <a:bodyPr/>
          <a:lstStyle>
            <a:lvl1pPr marL="0" indent="0">
              <a:buFont typeface="Wingdings" pitchFamily="2" charset="2"/>
              <a:buNone/>
              <a:defRPr sz="3100">
                <a:solidFill>
                  <a:schemeClr val="bg1"/>
                </a:solidFill>
              </a:defRPr>
            </a:lvl1pPr>
          </a:lstStyle>
          <a:p>
            <a:pPr lvl="0"/>
            <a:r>
              <a:rPr lang="de-DE" altLang="de-DE" noProof="0" smtClean="0"/>
              <a:t>Formatvorlage des Untertitelmasters durch Klicken bearbeiten</a:t>
            </a:r>
          </a:p>
        </p:txBody>
      </p:sp>
      <p:sp>
        <p:nvSpPr>
          <p:cNvPr id="9" name="Rectangle 18"/>
          <p:cNvSpPr>
            <a:spLocks noGrp="1" noChangeArrowheads="1"/>
          </p:cNvSpPr>
          <p:nvPr>
            <p:ph type="dt" sz="half" idx="10"/>
          </p:nvPr>
        </p:nvSpPr>
        <p:spPr>
          <a:xfrm>
            <a:off x="609600" y="6324600"/>
            <a:ext cx="4419600" cy="381000"/>
          </a:xfrm>
        </p:spPr>
        <p:txBody>
          <a:bodyPr lIns="0" tIns="0" rIns="0" bIns="0"/>
          <a:lstStyle>
            <a:lvl1pPr eaLnBrk="0" hangingPunct="0">
              <a:defRPr sz="1200" smtClean="0">
                <a:solidFill>
                  <a:schemeClr val="bg1"/>
                </a:solidFill>
              </a:defRPr>
            </a:lvl1pPr>
          </a:lstStyle>
          <a:p>
            <a:pPr>
              <a:defRPr/>
            </a:pPr>
            <a:r>
              <a:rPr lang="de-DE" altLang="de-DE"/>
              <a:t>Wiesbaden, den </a:t>
            </a:r>
            <a:fld id="{66894094-7BD1-4A45-BACC-EE42C76CF6B6}" type="datetime4">
              <a:rPr lang="de-DE" altLang="de-DE" smtClean="0"/>
              <a:pPr>
                <a:defRPr/>
              </a:pPr>
              <a:t>22. September 2016</a:t>
            </a:fld>
            <a:endParaRPr lang="de-DE" altLang="de-DE"/>
          </a:p>
        </p:txBody>
      </p:sp>
    </p:spTree>
    <p:extLst>
      <p:ext uri="{BB962C8B-B14F-4D97-AF65-F5344CB8AC3E}">
        <p14:creationId xmlns:p14="http://schemas.microsoft.com/office/powerpoint/2010/main" val="2345149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fld id="{604EBB18-EB66-4979-8153-546BAF4D557A}" type="datetime2">
              <a:rPr lang="de-DE" altLang="de-DE" smtClean="0"/>
              <a:pPr>
                <a:defRPr/>
              </a:pPr>
              <a:t>Donnerstag, 22. September 2016</a:t>
            </a:fld>
            <a:endParaRPr lang="de-DE" altLang="de-DE"/>
          </a:p>
        </p:txBody>
      </p:sp>
      <p:sp>
        <p:nvSpPr>
          <p:cNvPr id="5" name="Text Box 16"/>
          <p:cNvSpPr txBox="1">
            <a:spLocks noGrp="1" noChangeArrowheads="1"/>
          </p:cNvSpPr>
          <p:nvPr>
            <p:ph type="ftr" sz="quarter" idx="11"/>
          </p:nvPr>
        </p:nvSpPr>
        <p:spPr>
          <a:ln/>
        </p:spPr>
        <p:txBody>
          <a:bodyPr/>
          <a:lstStyle>
            <a:lvl1pPr>
              <a:defRPr/>
            </a:lvl1pPr>
          </a:lstStyle>
          <a:p>
            <a:pPr>
              <a:defRPr/>
            </a:pPr>
            <a:r>
              <a:rPr lang="de-DE" altLang="de-DE"/>
              <a:t>Hessisches Ministerium für Umwelt, Klimaschutz,</a:t>
            </a:r>
          </a:p>
          <a:p>
            <a:pPr>
              <a:defRPr/>
            </a:pPr>
            <a:r>
              <a:rPr lang="de-DE" altLang="de-DE"/>
              <a:t>Landwirtschaft und Verbraucherschutz</a:t>
            </a:r>
          </a:p>
        </p:txBody>
      </p:sp>
    </p:spTree>
    <p:extLst>
      <p:ext uri="{BB962C8B-B14F-4D97-AF65-F5344CB8AC3E}">
        <p14:creationId xmlns:p14="http://schemas.microsoft.com/office/powerpoint/2010/main" val="100916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373813" y="836613"/>
            <a:ext cx="1943100" cy="528955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539750" y="836613"/>
            <a:ext cx="5681663" cy="528955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fld id="{EC7DF546-03B9-49D0-874F-D0D68AF8E927}" type="datetime2">
              <a:rPr lang="de-DE" altLang="de-DE" smtClean="0"/>
              <a:pPr>
                <a:defRPr/>
              </a:pPr>
              <a:t>Donnerstag, 22. September 2016</a:t>
            </a:fld>
            <a:endParaRPr lang="de-DE" altLang="de-DE"/>
          </a:p>
        </p:txBody>
      </p:sp>
      <p:sp>
        <p:nvSpPr>
          <p:cNvPr id="5" name="Text Box 16"/>
          <p:cNvSpPr txBox="1">
            <a:spLocks noGrp="1" noChangeArrowheads="1"/>
          </p:cNvSpPr>
          <p:nvPr>
            <p:ph type="ftr" sz="quarter" idx="11"/>
          </p:nvPr>
        </p:nvSpPr>
        <p:spPr>
          <a:ln/>
        </p:spPr>
        <p:txBody>
          <a:bodyPr/>
          <a:lstStyle>
            <a:lvl1pPr>
              <a:defRPr/>
            </a:lvl1pPr>
          </a:lstStyle>
          <a:p>
            <a:pPr>
              <a:defRPr/>
            </a:pPr>
            <a:r>
              <a:rPr lang="de-DE" altLang="de-DE"/>
              <a:t>Hessisches Ministerium für Umwelt, Klimaschutz,</a:t>
            </a:r>
          </a:p>
          <a:p>
            <a:pPr>
              <a:defRPr/>
            </a:pPr>
            <a:r>
              <a:rPr lang="de-DE" altLang="de-DE"/>
              <a:t>Landwirtschaft und Verbraucherschutz</a:t>
            </a:r>
          </a:p>
        </p:txBody>
      </p:sp>
    </p:spTree>
    <p:extLst>
      <p:ext uri="{BB962C8B-B14F-4D97-AF65-F5344CB8AC3E}">
        <p14:creationId xmlns:p14="http://schemas.microsoft.com/office/powerpoint/2010/main" val="35369772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sz="3200"/>
            </a:lvl1pPr>
          </a:lstStyle>
          <a:p>
            <a:r>
              <a:rPr lang="de-DE" dirty="0" smtClean="0"/>
              <a:t>Titelmasterformat durch Klicken bearbeiten</a:t>
            </a:r>
            <a:endParaRPr lang="de-DE" dirty="0"/>
          </a:p>
        </p:txBody>
      </p:sp>
    </p:spTree>
    <p:extLst>
      <p:ext uri="{BB962C8B-B14F-4D97-AF65-F5344CB8AC3E}">
        <p14:creationId xmlns:p14="http://schemas.microsoft.com/office/powerpoint/2010/main" val="1843433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fld id="{42678384-6A89-4086-8FD5-92B7EA231C70}" type="datetime2">
              <a:rPr lang="de-DE" altLang="de-DE" smtClean="0"/>
              <a:pPr>
                <a:defRPr/>
              </a:pPr>
              <a:t>Donnerstag, 22. September 2016</a:t>
            </a:fld>
            <a:endParaRPr lang="de-DE" altLang="de-DE"/>
          </a:p>
        </p:txBody>
      </p:sp>
      <p:sp>
        <p:nvSpPr>
          <p:cNvPr id="5" name="Text Box 16"/>
          <p:cNvSpPr txBox="1">
            <a:spLocks noGrp="1" noChangeArrowheads="1"/>
          </p:cNvSpPr>
          <p:nvPr>
            <p:ph type="ftr" sz="quarter" idx="11"/>
          </p:nvPr>
        </p:nvSpPr>
        <p:spPr>
          <a:ln/>
        </p:spPr>
        <p:txBody>
          <a:bodyPr/>
          <a:lstStyle>
            <a:lvl1pPr>
              <a:defRPr/>
            </a:lvl1pPr>
          </a:lstStyle>
          <a:p>
            <a:pPr>
              <a:defRPr/>
            </a:pPr>
            <a:r>
              <a:rPr lang="de-DE" altLang="de-DE"/>
              <a:t>Hessisches Ministerium für Umwelt, Klimaschutz,</a:t>
            </a:r>
          </a:p>
          <a:p>
            <a:pPr>
              <a:defRPr/>
            </a:pPr>
            <a:r>
              <a:rPr lang="de-DE" altLang="de-DE"/>
              <a:t>Landwirtschaft und Verbraucherschutz</a:t>
            </a:r>
          </a:p>
        </p:txBody>
      </p:sp>
    </p:spTree>
    <p:extLst>
      <p:ext uri="{BB962C8B-B14F-4D97-AF65-F5344CB8AC3E}">
        <p14:creationId xmlns:p14="http://schemas.microsoft.com/office/powerpoint/2010/main" val="4229004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fld id="{DD2F2F75-FCE4-4A91-8897-DF1A4803057F}" type="datetime2">
              <a:rPr lang="de-DE" altLang="de-DE" smtClean="0"/>
              <a:pPr>
                <a:defRPr/>
              </a:pPr>
              <a:t>Donnerstag, 22. September 2016</a:t>
            </a:fld>
            <a:endParaRPr lang="de-DE" altLang="de-DE"/>
          </a:p>
        </p:txBody>
      </p:sp>
      <p:sp>
        <p:nvSpPr>
          <p:cNvPr id="5" name="Text Box 16"/>
          <p:cNvSpPr txBox="1">
            <a:spLocks noGrp="1" noChangeArrowheads="1"/>
          </p:cNvSpPr>
          <p:nvPr>
            <p:ph type="ftr" sz="quarter" idx="11"/>
          </p:nvPr>
        </p:nvSpPr>
        <p:spPr>
          <a:ln/>
        </p:spPr>
        <p:txBody>
          <a:bodyPr/>
          <a:lstStyle>
            <a:lvl1pPr>
              <a:defRPr/>
            </a:lvl1pPr>
          </a:lstStyle>
          <a:p>
            <a:pPr>
              <a:defRPr/>
            </a:pPr>
            <a:r>
              <a:rPr lang="de-DE" altLang="de-DE"/>
              <a:t>Hessisches Ministerium für Umwelt, Klimaschutz,</a:t>
            </a:r>
          </a:p>
          <a:p>
            <a:pPr>
              <a:defRPr/>
            </a:pPr>
            <a:r>
              <a:rPr lang="de-DE" altLang="de-DE"/>
              <a:t>Landwirtschaft und Verbraucherschutz</a:t>
            </a:r>
          </a:p>
        </p:txBody>
      </p:sp>
    </p:spTree>
    <p:extLst>
      <p:ext uri="{BB962C8B-B14F-4D97-AF65-F5344CB8AC3E}">
        <p14:creationId xmlns:p14="http://schemas.microsoft.com/office/powerpoint/2010/main" val="2436988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539750" y="1773238"/>
            <a:ext cx="3811588"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503738" y="1773238"/>
            <a:ext cx="3813175"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fld id="{DA60D6D1-48F8-41B6-AC8D-3B50085A79E9}" type="datetime2">
              <a:rPr lang="de-DE" altLang="de-DE" smtClean="0"/>
              <a:pPr>
                <a:defRPr/>
              </a:pPr>
              <a:t>Donnerstag, 22. September 2016</a:t>
            </a:fld>
            <a:endParaRPr lang="de-DE" altLang="de-DE"/>
          </a:p>
        </p:txBody>
      </p:sp>
      <p:sp>
        <p:nvSpPr>
          <p:cNvPr id="6" name="Text Box 16"/>
          <p:cNvSpPr txBox="1">
            <a:spLocks noGrp="1" noChangeArrowheads="1"/>
          </p:cNvSpPr>
          <p:nvPr>
            <p:ph type="ftr" sz="quarter" idx="11"/>
          </p:nvPr>
        </p:nvSpPr>
        <p:spPr>
          <a:ln/>
        </p:spPr>
        <p:txBody>
          <a:bodyPr/>
          <a:lstStyle>
            <a:lvl1pPr>
              <a:defRPr/>
            </a:lvl1pPr>
          </a:lstStyle>
          <a:p>
            <a:pPr>
              <a:defRPr/>
            </a:pPr>
            <a:r>
              <a:rPr lang="de-DE" altLang="de-DE"/>
              <a:t>Hessisches Ministerium für Umwelt, Klimaschutz,</a:t>
            </a:r>
          </a:p>
          <a:p>
            <a:pPr>
              <a:defRPr/>
            </a:pPr>
            <a:r>
              <a:rPr lang="de-DE" altLang="de-DE"/>
              <a:t>Landwirtschaft und Verbraucherschutz</a:t>
            </a:r>
          </a:p>
        </p:txBody>
      </p:sp>
    </p:spTree>
    <p:extLst>
      <p:ext uri="{BB962C8B-B14F-4D97-AF65-F5344CB8AC3E}">
        <p14:creationId xmlns:p14="http://schemas.microsoft.com/office/powerpoint/2010/main" val="1698177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fld id="{C8D47A2C-FE18-45C4-B96E-59D78F96B350}" type="datetime2">
              <a:rPr lang="de-DE" altLang="de-DE" smtClean="0"/>
              <a:pPr>
                <a:defRPr/>
              </a:pPr>
              <a:t>Donnerstag, 22. September 2016</a:t>
            </a:fld>
            <a:endParaRPr lang="de-DE" altLang="de-DE"/>
          </a:p>
        </p:txBody>
      </p:sp>
      <p:sp>
        <p:nvSpPr>
          <p:cNvPr id="8" name="Text Box 16"/>
          <p:cNvSpPr txBox="1">
            <a:spLocks noGrp="1" noChangeArrowheads="1"/>
          </p:cNvSpPr>
          <p:nvPr>
            <p:ph type="ftr" sz="quarter" idx="11"/>
          </p:nvPr>
        </p:nvSpPr>
        <p:spPr>
          <a:ln/>
        </p:spPr>
        <p:txBody>
          <a:bodyPr/>
          <a:lstStyle>
            <a:lvl1pPr>
              <a:defRPr/>
            </a:lvl1pPr>
          </a:lstStyle>
          <a:p>
            <a:pPr>
              <a:defRPr/>
            </a:pPr>
            <a:r>
              <a:rPr lang="de-DE" altLang="de-DE"/>
              <a:t>Hessisches Ministerium für Umwelt, Klimaschutz,</a:t>
            </a:r>
          </a:p>
          <a:p>
            <a:pPr>
              <a:defRPr/>
            </a:pPr>
            <a:r>
              <a:rPr lang="de-DE" altLang="de-DE"/>
              <a:t>Landwirtschaft und Verbraucherschutz</a:t>
            </a:r>
          </a:p>
        </p:txBody>
      </p:sp>
    </p:spTree>
    <p:extLst>
      <p:ext uri="{BB962C8B-B14F-4D97-AF65-F5344CB8AC3E}">
        <p14:creationId xmlns:p14="http://schemas.microsoft.com/office/powerpoint/2010/main" val="4029258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fld id="{4BB533FB-9446-4F70-8052-7628C08EAB51}" type="datetime2">
              <a:rPr lang="de-DE" altLang="de-DE" smtClean="0"/>
              <a:pPr>
                <a:defRPr/>
              </a:pPr>
              <a:t>Donnerstag, 22. September 2016</a:t>
            </a:fld>
            <a:endParaRPr lang="de-DE" altLang="de-DE"/>
          </a:p>
        </p:txBody>
      </p:sp>
      <p:sp>
        <p:nvSpPr>
          <p:cNvPr id="4" name="Text Box 16"/>
          <p:cNvSpPr txBox="1">
            <a:spLocks noGrp="1" noChangeArrowheads="1"/>
          </p:cNvSpPr>
          <p:nvPr>
            <p:ph type="ftr" sz="quarter" idx="11"/>
          </p:nvPr>
        </p:nvSpPr>
        <p:spPr>
          <a:ln/>
        </p:spPr>
        <p:txBody>
          <a:bodyPr/>
          <a:lstStyle>
            <a:lvl1pPr>
              <a:defRPr/>
            </a:lvl1pPr>
          </a:lstStyle>
          <a:p>
            <a:pPr>
              <a:defRPr/>
            </a:pPr>
            <a:r>
              <a:rPr lang="de-DE" altLang="de-DE"/>
              <a:t>Hessisches Ministerium für Umwelt, Klimaschutz,</a:t>
            </a:r>
          </a:p>
          <a:p>
            <a:pPr>
              <a:defRPr/>
            </a:pPr>
            <a:r>
              <a:rPr lang="de-DE" altLang="de-DE"/>
              <a:t>Landwirtschaft und Verbraucherschutz</a:t>
            </a:r>
          </a:p>
        </p:txBody>
      </p:sp>
    </p:spTree>
    <p:extLst>
      <p:ext uri="{BB962C8B-B14F-4D97-AF65-F5344CB8AC3E}">
        <p14:creationId xmlns:p14="http://schemas.microsoft.com/office/powerpoint/2010/main" val="249514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2882D780-F54A-4243-9AFA-CFB4E5840346}" type="datetime2">
              <a:rPr lang="de-DE" altLang="de-DE" smtClean="0"/>
              <a:pPr>
                <a:defRPr/>
              </a:pPr>
              <a:t>Donnerstag, 22. September 2016</a:t>
            </a:fld>
            <a:endParaRPr lang="de-DE" altLang="de-DE"/>
          </a:p>
        </p:txBody>
      </p:sp>
      <p:sp>
        <p:nvSpPr>
          <p:cNvPr id="3" name="Text Box 16"/>
          <p:cNvSpPr txBox="1">
            <a:spLocks noGrp="1" noChangeArrowheads="1"/>
          </p:cNvSpPr>
          <p:nvPr>
            <p:ph type="ftr" sz="quarter" idx="11"/>
          </p:nvPr>
        </p:nvSpPr>
        <p:spPr>
          <a:ln/>
        </p:spPr>
        <p:txBody>
          <a:bodyPr/>
          <a:lstStyle>
            <a:lvl1pPr>
              <a:defRPr/>
            </a:lvl1pPr>
          </a:lstStyle>
          <a:p>
            <a:pPr>
              <a:defRPr/>
            </a:pPr>
            <a:r>
              <a:rPr lang="de-DE" altLang="de-DE"/>
              <a:t>Hessisches Ministerium für Umwelt, Klimaschutz,</a:t>
            </a:r>
          </a:p>
          <a:p>
            <a:pPr>
              <a:defRPr/>
            </a:pPr>
            <a:r>
              <a:rPr lang="de-DE" altLang="de-DE"/>
              <a:t>Landwirtschaft und Verbraucherschutz</a:t>
            </a:r>
          </a:p>
        </p:txBody>
      </p:sp>
    </p:spTree>
    <p:extLst>
      <p:ext uri="{BB962C8B-B14F-4D97-AF65-F5344CB8AC3E}">
        <p14:creationId xmlns:p14="http://schemas.microsoft.com/office/powerpoint/2010/main" val="3055284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fld id="{4D638835-F544-477D-BCA3-85902A438DB1}" type="datetime2">
              <a:rPr lang="de-DE" altLang="de-DE" smtClean="0"/>
              <a:pPr>
                <a:defRPr/>
              </a:pPr>
              <a:t>Donnerstag, 22. September 2016</a:t>
            </a:fld>
            <a:endParaRPr lang="de-DE" altLang="de-DE"/>
          </a:p>
        </p:txBody>
      </p:sp>
      <p:sp>
        <p:nvSpPr>
          <p:cNvPr id="6" name="Text Box 16"/>
          <p:cNvSpPr txBox="1">
            <a:spLocks noGrp="1" noChangeArrowheads="1"/>
          </p:cNvSpPr>
          <p:nvPr>
            <p:ph type="ftr" sz="quarter" idx="11"/>
          </p:nvPr>
        </p:nvSpPr>
        <p:spPr>
          <a:ln/>
        </p:spPr>
        <p:txBody>
          <a:bodyPr/>
          <a:lstStyle>
            <a:lvl1pPr>
              <a:defRPr/>
            </a:lvl1pPr>
          </a:lstStyle>
          <a:p>
            <a:pPr>
              <a:defRPr/>
            </a:pPr>
            <a:r>
              <a:rPr lang="de-DE" altLang="de-DE"/>
              <a:t>Hessisches Ministerium für Umwelt, Klimaschutz,</a:t>
            </a:r>
          </a:p>
          <a:p>
            <a:pPr>
              <a:defRPr/>
            </a:pPr>
            <a:r>
              <a:rPr lang="de-DE" altLang="de-DE"/>
              <a:t>Landwirtschaft und Verbraucherschutz</a:t>
            </a:r>
          </a:p>
        </p:txBody>
      </p:sp>
    </p:spTree>
    <p:extLst>
      <p:ext uri="{BB962C8B-B14F-4D97-AF65-F5344CB8AC3E}">
        <p14:creationId xmlns:p14="http://schemas.microsoft.com/office/powerpoint/2010/main" val="4059123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fld id="{2E7741EB-7CDE-4421-A172-7FE8B43EA632}" type="datetime2">
              <a:rPr lang="de-DE" altLang="de-DE" smtClean="0"/>
              <a:pPr>
                <a:defRPr/>
              </a:pPr>
              <a:t>Donnerstag, 22. September 2016</a:t>
            </a:fld>
            <a:endParaRPr lang="de-DE" altLang="de-DE"/>
          </a:p>
        </p:txBody>
      </p:sp>
      <p:sp>
        <p:nvSpPr>
          <p:cNvPr id="6" name="Text Box 16"/>
          <p:cNvSpPr txBox="1">
            <a:spLocks noGrp="1" noChangeArrowheads="1"/>
          </p:cNvSpPr>
          <p:nvPr>
            <p:ph type="ftr" sz="quarter" idx="11"/>
          </p:nvPr>
        </p:nvSpPr>
        <p:spPr>
          <a:ln/>
        </p:spPr>
        <p:txBody>
          <a:bodyPr/>
          <a:lstStyle>
            <a:lvl1pPr>
              <a:defRPr/>
            </a:lvl1pPr>
          </a:lstStyle>
          <a:p>
            <a:pPr>
              <a:defRPr/>
            </a:pPr>
            <a:r>
              <a:rPr lang="de-DE" altLang="de-DE"/>
              <a:t>Hessisches Ministerium für Umwelt, Klimaschutz,</a:t>
            </a:r>
          </a:p>
          <a:p>
            <a:pPr>
              <a:defRPr/>
            </a:pPr>
            <a:r>
              <a:rPr lang="de-DE" altLang="de-DE"/>
              <a:t>Landwirtschaft und Verbraucherschutz</a:t>
            </a:r>
          </a:p>
        </p:txBody>
      </p:sp>
    </p:spTree>
    <p:extLst>
      <p:ext uri="{BB962C8B-B14F-4D97-AF65-F5344CB8AC3E}">
        <p14:creationId xmlns:p14="http://schemas.microsoft.com/office/powerpoint/2010/main" val="4194201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533400" y="6400800"/>
            <a:ext cx="294005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defRPr sz="1000" smtClean="0">
                <a:solidFill>
                  <a:srgbClr val="3333CC"/>
                </a:solidFill>
                <a:latin typeface="+mn-lt"/>
              </a:defRPr>
            </a:lvl1pPr>
          </a:lstStyle>
          <a:p>
            <a:pPr>
              <a:defRPr/>
            </a:pPr>
            <a:fld id="{C5D9B3C5-8649-4979-88B0-41F46D66A273}" type="datetime2">
              <a:rPr lang="de-DE" altLang="de-DE" smtClean="0"/>
              <a:pPr>
                <a:defRPr/>
              </a:pPr>
              <a:t>Donnerstag, 22. September 2016</a:t>
            </a:fld>
            <a:endParaRPr lang="de-DE" altLang="de-DE"/>
          </a:p>
        </p:txBody>
      </p:sp>
      <p:pic>
        <p:nvPicPr>
          <p:cNvPr id="1027" name="Picture 7" descr="Streifen"/>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8"/>
          <p:cNvSpPr>
            <a:spLocks noChangeArrowheads="1"/>
          </p:cNvSpPr>
          <p:nvPr/>
        </p:nvSpPr>
        <p:spPr bwMode="auto">
          <a:xfrm>
            <a:off x="6553200" y="6400800"/>
            <a:ext cx="2286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99F08D00-7810-4861-BB2B-663F1073E100}" type="slidenum">
              <a:rPr lang="it-IT" altLang="de-DE" sz="1000">
                <a:solidFill>
                  <a:srgbClr val="3333CC"/>
                </a:solidFill>
                <a:latin typeface="Arial" charset="0"/>
              </a:rPr>
              <a:pPr algn="r"/>
              <a:t>‹Nr.›</a:t>
            </a:fld>
            <a:endParaRPr lang="it-IT" altLang="de-DE" sz="1000">
              <a:solidFill>
                <a:srgbClr val="3333CC"/>
              </a:solidFill>
              <a:latin typeface="Arial" charset="0"/>
            </a:endParaRPr>
          </a:p>
        </p:txBody>
      </p:sp>
      <p:pic>
        <p:nvPicPr>
          <p:cNvPr id="1029" name="Picture 10" descr="HM_RGB"/>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8316913" y="404813"/>
            <a:ext cx="63817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13"/>
          <p:cNvSpPr>
            <a:spLocks noGrp="1" noChangeArrowheads="1"/>
          </p:cNvSpPr>
          <p:nvPr>
            <p:ph type="body" idx="1"/>
          </p:nvPr>
        </p:nvSpPr>
        <p:spPr bwMode="auto">
          <a:xfrm>
            <a:off x="539750" y="1773238"/>
            <a:ext cx="7777163"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1031" name="Rectangle 15"/>
          <p:cNvSpPr>
            <a:spLocks noGrp="1" noChangeArrowheads="1"/>
          </p:cNvSpPr>
          <p:nvPr>
            <p:ph type="title"/>
          </p:nvPr>
        </p:nvSpPr>
        <p:spPr bwMode="auto">
          <a:xfrm>
            <a:off x="539750" y="836613"/>
            <a:ext cx="7777163"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Titelmasterformat durch Klicken bearbeiten</a:t>
            </a:r>
          </a:p>
        </p:txBody>
      </p:sp>
      <p:sp>
        <p:nvSpPr>
          <p:cNvPr id="1040" name="Text Box 16"/>
          <p:cNvSpPr txBox="1">
            <a:spLocks noGrp="1" noChangeArrowheads="1"/>
          </p:cNvSpPr>
          <p:nvPr>
            <p:ph type="ftr" sz="quarter" idx="3"/>
          </p:nvPr>
        </p:nvSpPr>
        <p:spPr bwMode="auto">
          <a:xfrm>
            <a:off x="531813" y="293688"/>
            <a:ext cx="3895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b="1" dirty="0" smtClean="0">
                <a:solidFill>
                  <a:srgbClr val="244894"/>
                </a:solidFill>
                <a:latin typeface="+mn-lt"/>
              </a:defRPr>
            </a:lvl1pPr>
          </a:lstStyle>
          <a:p>
            <a:pPr>
              <a:defRPr/>
            </a:pPr>
            <a:r>
              <a:rPr lang="de-DE" altLang="de-DE"/>
              <a:t>Hessisches Ministerium für Umwelt, Klimaschutz,</a:t>
            </a:r>
          </a:p>
          <a:p>
            <a:pPr>
              <a:defRPr/>
            </a:pPr>
            <a:r>
              <a:rPr lang="de-DE" altLang="de-DE"/>
              <a:t>Landwirtschaft und Verbraucherschutz</a:t>
            </a:r>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hf sldNum="0" hdr="0"/>
  <p:txStyles>
    <p:titleStyle>
      <a:lvl1pPr algn="l" rtl="0" eaLnBrk="1" fontAlgn="base" hangingPunct="1">
        <a:spcBef>
          <a:spcPct val="0"/>
        </a:spcBef>
        <a:spcAft>
          <a:spcPct val="0"/>
        </a:spcAft>
        <a:defRPr sz="2400" b="1">
          <a:solidFill>
            <a:srgbClr val="244894"/>
          </a:solidFill>
          <a:latin typeface="+mj-lt"/>
          <a:ea typeface="+mj-ea"/>
          <a:cs typeface="+mj-cs"/>
        </a:defRPr>
      </a:lvl1pPr>
      <a:lvl2pPr algn="l" rtl="0" eaLnBrk="1" fontAlgn="base" hangingPunct="1">
        <a:spcBef>
          <a:spcPct val="0"/>
        </a:spcBef>
        <a:spcAft>
          <a:spcPct val="0"/>
        </a:spcAft>
        <a:defRPr sz="2400" b="1">
          <a:solidFill>
            <a:srgbClr val="244894"/>
          </a:solidFill>
          <a:latin typeface="Arial" charset="0"/>
        </a:defRPr>
      </a:lvl2pPr>
      <a:lvl3pPr algn="l" rtl="0" eaLnBrk="1" fontAlgn="base" hangingPunct="1">
        <a:spcBef>
          <a:spcPct val="0"/>
        </a:spcBef>
        <a:spcAft>
          <a:spcPct val="0"/>
        </a:spcAft>
        <a:defRPr sz="2400" b="1">
          <a:solidFill>
            <a:srgbClr val="244894"/>
          </a:solidFill>
          <a:latin typeface="Arial" charset="0"/>
        </a:defRPr>
      </a:lvl3pPr>
      <a:lvl4pPr algn="l" rtl="0" eaLnBrk="1" fontAlgn="base" hangingPunct="1">
        <a:spcBef>
          <a:spcPct val="0"/>
        </a:spcBef>
        <a:spcAft>
          <a:spcPct val="0"/>
        </a:spcAft>
        <a:defRPr sz="2400" b="1">
          <a:solidFill>
            <a:srgbClr val="244894"/>
          </a:solidFill>
          <a:latin typeface="Arial" charset="0"/>
        </a:defRPr>
      </a:lvl4pPr>
      <a:lvl5pPr algn="l" rtl="0" eaLnBrk="1" fontAlgn="base" hangingPunct="1">
        <a:spcBef>
          <a:spcPct val="0"/>
        </a:spcBef>
        <a:spcAft>
          <a:spcPct val="0"/>
        </a:spcAft>
        <a:defRPr sz="2400" b="1">
          <a:solidFill>
            <a:srgbClr val="244894"/>
          </a:solidFill>
          <a:latin typeface="Arial" charset="0"/>
        </a:defRPr>
      </a:lvl5pPr>
      <a:lvl6pPr marL="457200" algn="l" rtl="0" eaLnBrk="1" fontAlgn="base" hangingPunct="1">
        <a:spcBef>
          <a:spcPct val="0"/>
        </a:spcBef>
        <a:spcAft>
          <a:spcPct val="0"/>
        </a:spcAft>
        <a:defRPr sz="2400" b="1">
          <a:solidFill>
            <a:srgbClr val="244894"/>
          </a:solidFill>
          <a:latin typeface="Arial" charset="0"/>
        </a:defRPr>
      </a:lvl6pPr>
      <a:lvl7pPr marL="914400" algn="l" rtl="0" eaLnBrk="1" fontAlgn="base" hangingPunct="1">
        <a:spcBef>
          <a:spcPct val="0"/>
        </a:spcBef>
        <a:spcAft>
          <a:spcPct val="0"/>
        </a:spcAft>
        <a:defRPr sz="2400" b="1">
          <a:solidFill>
            <a:srgbClr val="244894"/>
          </a:solidFill>
          <a:latin typeface="Arial" charset="0"/>
        </a:defRPr>
      </a:lvl7pPr>
      <a:lvl8pPr marL="1371600" algn="l" rtl="0" eaLnBrk="1" fontAlgn="base" hangingPunct="1">
        <a:spcBef>
          <a:spcPct val="0"/>
        </a:spcBef>
        <a:spcAft>
          <a:spcPct val="0"/>
        </a:spcAft>
        <a:defRPr sz="2400" b="1">
          <a:solidFill>
            <a:srgbClr val="244894"/>
          </a:solidFill>
          <a:latin typeface="Arial" charset="0"/>
        </a:defRPr>
      </a:lvl8pPr>
      <a:lvl9pPr marL="1828800" algn="l" rtl="0" eaLnBrk="1" fontAlgn="base" hangingPunct="1">
        <a:spcBef>
          <a:spcPct val="0"/>
        </a:spcBef>
        <a:spcAft>
          <a:spcPct val="0"/>
        </a:spcAft>
        <a:defRPr sz="2400" b="1">
          <a:solidFill>
            <a:srgbClr val="244894"/>
          </a:solidFill>
          <a:latin typeface="Arial" charset="0"/>
        </a:defRPr>
      </a:lvl9pPr>
    </p:titleStyle>
    <p:bodyStyle>
      <a:lvl1pPr marL="354013" indent="-354013" algn="l" rtl="0" eaLnBrk="1" fontAlgn="base" hangingPunct="1">
        <a:lnSpc>
          <a:spcPts val="3000"/>
        </a:lnSpc>
        <a:spcBef>
          <a:spcPct val="0"/>
        </a:spcBef>
        <a:spcAft>
          <a:spcPct val="0"/>
        </a:spcAft>
        <a:buClr>
          <a:srgbClr val="D3242E"/>
        </a:buClr>
        <a:buSzPct val="95000"/>
        <a:buFont typeface="Wingdings" pitchFamily="2" charset="2"/>
        <a:buChar char="n"/>
        <a:defRPr sz="2200">
          <a:solidFill>
            <a:srgbClr val="3333CC"/>
          </a:solidFill>
          <a:latin typeface="+mn-lt"/>
          <a:ea typeface="+mn-ea"/>
          <a:cs typeface="+mn-cs"/>
        </a:defRPr>
      </a:lvl1pPr>
      <a:lvl2pPr marL="887413" indent="-354013" algn="l" rtl="0" eaLnBrk="1" fontAlgn="base" hangingPunct="1">
        <a:lnSpc>
          <a:spcPts val="3000"/>
        </a:lnSpc>
        <a:spcBef>
          <a:spcPct val="0"/>
        </a:spcBef>
        <a:spcAft>
          <a:spcPct val="0"/>
        </a:spcAft>
        <a:buClr>
          <a:srgbClr val="D3242E"/>
        </a:buClr>
        <a:buSzPct val="85000"/>
        <a:buFont typeface="Wingdings" pitchFamily="2" charset="2"/>
        <a:buChar char="n"/>
        <a:defRPr sz="2000">
          <a:solidFill>
            <a:srgbClr val="3333CC"/>
          </a:solidFill>
          <a:latin typeface="+mn-lt"/>
        </a:defRPr>
      </a:lvl2pPr>
      <a:lvl3pPr marL="1295400" indent="-228600" algn="l" rtl="0" eaLnBrk="1" fontAlgn="base" hangingPunct="1">
        <a:lnSpc>
          <a:spcPts val="3000"/>
        </a:lnSpc>
        <a:spcBef>
          <a:spcPct val="0"/>
        </a:spcBef>
        <a:spcAft>
          <a:spcPct val="0"/>
        </a:spcAft>
        <a:buChar char="•"/>
        <a:defRPr sz="1600">
          <a:solidFill>
            <a:srgbClr val="3333CC"/>
          </a:solidFill>
          <a:latin typeface="+mn-lt"/>
        </a:defRPr>
      </a:lvl3pPr>
      <a:lvl4pPr marL="1703388" indent="-228600" algn="l" rtl="0" eaLnBrk="1" fontAlgn="base" hangingPunct="1">
        <a:lnSpc>
          <a:spcPts val="3000"/>
        </a:lnSpc>
        <a:spcBef>
          <a:spcPct val="0"/>
        </a:spcBef>
        <a:spcAft>
          <a:spcPct val="0"/>
        </a:spcAft>
        <a:buChar char="•"/>
        <a:defRPr sz="1600">
          <a:solidFill>
            <a:srgbClr val="3333CC"/>
          </a:solidFill>
          <a:latin typeface="+mn-lt"/>
        </a:defRPr>
      </a:lvl4pPr>
      <a:lvl5pPr marL="2111375" indent="-228600" algn="l" rtl="0" eaLnBrk="1" fontAlgn="base" hangingPunct="1">
        <a:lnSpc>
          <a:spcPts val="3000"/>
        </a:lnSpc>
        <a:spcBef>
          <a:spcPct val="0"/>
        </a:spcBef>
        <a:spcAft>
          <a:spcPct val="0"/>
        </a:spcAft>
        <a:buChar char="•"/>
        <a:defRPr sz="1600">
          <a:solidFill>
            <a:srgbClr val="3333CC"/>
          </a:solidFill>
          <a:latin typeface="+mn-lt"/>
        </a:defRPr>
      </a:lvl5pPr>
      <a:lvl6pPr marL="2568575" indent="-228600" algn="l" rtl="0" eaLnBrk="1" fontAlgn="base" hangingPunct="1">
        <a:lnSpc>
          <a:spcPts val="3000"/>
        </a:lnSpc>
        <a:spcBef>
          <a:spcPct val="0"/>
        </a:spcBef>
        <a:spcAft>
          <a:spcPct val="0"/>
        </a:spcAft>
        <a:buChar char="•"/>
        <a:defRPr sz="1600">
          <a:solidFill>
            <a:srgbClr val="3333CC"/>
          </a:solidFill>
          <a:latin typeface="+mn-lt"/>
        </a:defRPr>
      </a:lvl6pPr>
      <a:lvl7pPr marL="3025775" indent="-228600" algn="l" rtl="0" eaLnBrk="1" fontAlgn="base" hangingPunct="1">
        <a:lnSpc>
          <a:spcPts val="3000"/>
        </a:lnSpc>
        <a:spcBef>
          <a:spcPct val="0"/>
        </a:spcBef>
        <a:spcAft>
          <a:spcPct val="0"/>
        </a:spcAft>
        <a:buChar char="•"/>
        <a:defRPr sz="1600">
          <a:solidFill>
            <a:srgbClr val="3333CC"/>
          </a:solidFill>
          <a:latin typeface="+mn-lt"/>
        </a:defRPr>
      </a:lvl7pPr>
      <a:lvl8pPr marL="3482975" indent="-228600" algn="l" rtl="0" eaLnBrk="1" fontAlgn="base" hangingPunct="1">
        <a:lnSpc>
          <a:spcPts val="3000"/>
        </a:lnSpc>
        <a:spcBef>
          <a:spcPct val="0"/>
        </a:spcBef>
        <a:spcAft>
          <a:spcPct val="0"/>
        </a:spcAft>
        <a:buChar char="•"/>
        <a:defRPr sz="1600">
          <a:solidFill>
            <a:srgbClr val="3333CC"/>
          </a:solidFill>
          <a:latin typeface="+mn-lt"/>
        </a:defRPr>
      </a:lvl8pPr>
      <a:lvl9pPr marL="3940175" indent="-228600" algn="l" rtl="0" eaLnBrk="1" fontAlgn="base" hangingPunct="1">
        <a:lnSpc>
          <a:spcPts val="3000"/>
        </a:lnSpc>
        <a:spcBef>
          <a:spcPct val="0"/>
        </a:spcBef>
        <a:spcAft>
          <a:spcPct val="0"/>
        </a:spcAft>
        <a:buChar char="•"/>
        <a:defRPr sz="1600">
          <a:solidFill>
            <a:srgbClr val="3333CC"/>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6"/>
          <p:cNvSpPr>
            <a:spLocks noGrp="1"/>
          </p:cNvSpPr>
          <p:nvPr>
            <p:ph type="ctrTitle"/>
          </p:nvPr>
        </p:nvSpPr>
        <p:spPr bwMode="auto">
          <a:xfrm>
            <a:off x="685800" y="1700809"/>
            <a:ext cx="8278688" cy="2880320"/>
          </a:xfrm>
          <a:noFill/>
          <a:ln>
            <a:miter lim="800000"/>
            <a:headEnd/>
            <a:tailEnd/>
          </a:ln>
        </p:spPr>
        <p:txBody>
          <a:bodyPr vert="horz" wrap="square" lIns="91440" tIns="45720" rIns="91440" bIns="45720" numCol="1" anchor="t" anchorCtr="0" compatLnSpc="1">
            <a:prstTxWarp prst="textNoShape">
              <a:avLst/>
            </a:prstTxWarp>
          </a:bodyPr>
          <a:lstStyle/>
          <a:p>
            <a:r>
              <a:rPr lang="de-DE" sz="2800" dirty="0" smtClean="0">
                <a:solidFill>
                  <a:srgbClr val="3333CC"/>
                </a:solidFill>
              </a:rPr>
              <a:t>35. Sitzung des Beirates WRRL in Hessen</a:t>
            </a:r>
            <a:r>
              <a:rPr lang="de-DE" sz="2800" dirty="0" smtClean="0">
                <a:solidFill>
                  <a:schemeClr val="bg1"/>
                </a:solidFill>
              </a:rPr>
              <a:t>015-2021WRRL-Maßnahmenprogramms </a:t>
            </a:r>
            <a:r>
              <a:rPr lang="de-DE" sz="2800" dirty="0">
                <a:solidFill>
                  <a:schemeClr val="bg1"/>
                </a:solidFill>
              </a:rPr>
              <a:t>2015-2021</a:t>
            </a:r>
            <a:r>
              <a:rPr lang="de-DE" sz="2800" dirty="0" smtClean="0">
                <a:latin typeface="+mn-lt"/>
              </a:rPr>
              <a:t/>
            </a:r>
            <a:br>
              <a:rPr lang="de-DE" sz="2800" dirty="0" smtClean="0">
                <a:latin typeface="+mn-lt"/>
              </a:rPr>
            </a:br>
            <a:r>
              <a:rPr lang="de-DE" sz="2800" dirty="0">
                <a:latin typeface="+mn-lt"/>
              </a:rPr>
              <a:t/>
            </a:r>
            <a:br>
              <a:rPr lang="de-DE" sz="2800" dirty="0">
                <a:latin typeface="+mn-lt"/>
              </a:rPr>
            </a:br>
            <a:r>
              <a:rPr lang="de-DE" sz="2800" dirty="0" smtClean="0">
                <a:solidFill>
                  <a:schemeClr val="bg1"/>
                </a:solidFill>
                <a:latin typeface="+mn-lt"/>
              </a:rPr>
              <a:t>Umsetzung des Phosphorprogramms in Hessen</a:t>
            </a:r>
            <a:endParaRPr lang="de-DE" b="0" dirty="0" smtClean="0">
              <a:solidFill>
                <a:schemeClr val="bg1"/>
              </a:solidFill>
              <a:latin typeface="+mn-lt"/>
            </a:endParaRPr>
          </a:p>
        </p:txBody>
      </p:sp>
      <p:sp>
        <p:nvSpPr>
          <p:cNvPr id="13315" name="Untertitel 7"/>
          <p:cNvSpPr>
            <a:spLocks noGrp="1"/>
          </p:cNvSpPr>
          <p:nvPr>
            <p:ph type="subTitle" idx="1"/>
          </p:nvPr>
        </p:nvSpPr>
        <p:spPr bwMode="auto">
          <a:xfrm>
            <a:off x="1371600" y="4429125"/>
            <a:ext cx="6400800" cy="857250"/>
          </a:xfrm>
          <a:noFill/>
          <a:ln>
            <a:miter lim="800000"/>
            <a:headEnd/>
            <a:tailEnd/>
          </a:ln>
        </p:spPr>
        <p:txBody>
          <a:bodyPr vert="horz" wrap="square" lIns="91440" tIns="45720" rIns="91440" bIns="45720" numCol="1" anchor="t" anchorCtr="0" compatLnSpc="1">
            <a:prstTxWarp prst="textNoShape">
              <a:avLst/>
            </a:prstTxWarp>
          </a:bodyPr>
          <a:lstStyle/>
          <a:p>
            <a:endParaRPr lang="de-DE" sz="2800" dirty="0" smtClean="0"/>
          </a:p>
          <a:p>
            <a:r>
              <a:rPr lang="de-DE" sz="2000" dirty="0" smtClean="0"/>
              <a:t>Andreas Gräfe</a:t>
            </a:r>
          </a:p>
          <a:p>
            <a:r>
              <a:rPr lang="de-DE" sz="2000" dirty="0" smtClean="0"/>
              <a:t>Hessisches Ministerium für Umwelt, Klimaschutz, Landwirtschaft und Verbraucherschutz</a:t>
            </a:r>
          </a:p>
        </p:txBody>
      </p:sp>
    </p:spTree>
    <p:extLst>
      <p:ext uri="{BB962C8B-B14F-4D97-AF65-F5344CB8AC3E}">
        <p14:creationId xmlns:p14="http://schemas.microsoft.com/office/powerpoint/2010/main" val="21588913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Maßnahmenprogramm 2015 bis 2021</a:t>
            </a:r>
            <a:endParaRPr lang="de-DE" dirty="0"/>
          </a:p>
        </p:txBody>
      </p:sp>
      <p:sp>
        <p:nvSpPr>
          <p:cNvPr id="3" name="Inhaltsplatzhalter 2"/>
          <p:cNvSpPr>
            <a:spLocks noGrp="1"/>
          </p:cNvSpPr>
          <p:nvPr>
            <p:ph idx="1"/>
          </p:nvPr>
        </p:nvSpPr>
        <p:spPr>
          <a:xfrm>
            <a:off x="539552" y="1556792"/>
            <a:ext cx="7777163" cy="4352925"/>
          </a:xfrm>
        </p:spPr>
        <p:txBody>
          <a:bodyPr/>
          <a:lstStyle/>
          <a:p>
            <a:r>
              <a:rPr lang="de-DE" sz="2400" b="1" dirty="0" smtClean="0">
                <a:solidFill>
                  <a:schemeClr val="tx1"/>
                </a:solidFill>
                <a:latin typeface="Arial" panose="020B0604020202020204" pitchFamily="34" charset="0"/>
                <a:cs typeface="Arial" panose="020B0604020202020204" pitchFamily="34" charset="0"/>
              </a:rPr>
              <a:t>Bewirtschaftungsplan </a:t>
            </a:r>
            <a:r>
              <a:rPr lang="de-DE" sz="2400" b="1" dirty="0">
                <a:solidFill>
                  <a:schemeClr val="tx1"/>
                </a:solidFill>
                <a:latin typeface="Arial" panose="020B0604020202020204" pitchFamily="34" charset="0"/>
                <a:cs typeface="Arial" panose="020B0604020202020204" pitchFamily="34" charset="0"/>
              </a:rPr>
              <a:t>und Maßnahmenprogramm Hessen 2015-2021 wurden festgestellt und im Staatsanzeiger vom 21.12.2015 veröffentlicht.</a:t>
            </a:r>
          </a:p>
          <a:p>
            <a:r>
              <a:rPr lang="de-DE" sz="2400" b="1" dirty="0" smtClean="0">
                <a:solidFill>
                  <a:schemeClr val="tx1"/>
                </a:solidFill>
                <a:latin typeface="Arial" panose="020B0604020202020204" pitchFamily="34" charset="0"/>
                <a:cs typeface="Arial" panose="020B0604020202020204" pitchFamily="34" charset="0"/>
              </a:rPr>
              <a:t>Die </a:t>
            </a:r>
            <a:r>
              <a:rPr lang="de-DE" sz="2400" b="1" dirty="0">
                <a:solidFill>
                  <a:schemeClr val="tx1"/>
                </a:solidFill>
                <a:latin typeface="Arial" panose="020B0604020202020204" pitchFamily="34" charset="0"/>
                <a:cs typeface="Arial" panose="020B0604020202020204" pitchFamily="34" charset="0"/>
              </a:rPr>
              <a:t>Umsetzung soll möglichst im Einvernehmen mit den Gemeinden und Gemeindeverbänden erfolgen. </a:t>
            </a:r>
            <a:endParaRPr lang="de-DE" sz="2400" b="1" dirty="0" smtClean="0">
              <a:solidFill>
                <a:schemeClr val="tx1"/>
              </a:solidFill>
              <a:latin typeface="Arial" panose="020B0604020202020204" pitchFamily="34" charset="0"/>
              <a:cs typeface="Arial" panose="020B0604020202020204" pitchFamily="34" charset="0"/>
            </a:endParaRPr>
          </a:p>
          <a:p>
            <a:r>
              <a:rPr lang="de-DE" sz="2400" b="1" dirty="0" smtClean="0">
                <a:solidFill>
                  <a:schemeClr val="tx1"/>
                </a:solidFill>
                <a:latin typeface="Arial" panose="020B0604020202020204" pitchFamily="34" charset="0"/>
                <a:cs typeface="Arial" panose="020B0604020202020204" pitchFamily="34" charset="0"/>
              </a:rPr>
              <a:t>Am 22.4.2016 wurden </a:t>
            </a:r>
            <a:r>
              <a:rPr lang="de-DE" sz="2400" b="1" dirty="0">
                <a:solidFill>
                  <a:schemeClr val="tx1"/>
                </a:solidFill>
                <a:latin typeface="Arial" panose="020B0604020202020204" pitchFamily="34" charset="0"/>
                <a:cs typeface="Arial" panose="020B0604020202020204" pitchFamily="34" charset="0"/>
              </a:rPr>
              <a:t>den Kommunalen Spitzenverbänden </a:t>
            </a:r>
            <a:r>
              <a:rPr lang="de-DE" sz="2400" b="1" dirty="0" smtClean="0">
                <a:solidFill>
                  <a:schemeClr val="tx1"/>
                </a:solidFill>
                <a:latin typeface="Arial" panose="020B0604020202020204" pitchFamily="34" charset="0"/>
                <a:cs typeface="Arial" panose="020B0604020202020204" pitchFamily="34" charset="0"/>
              </a:rPr>
              <a:t>die </a:t>
            </a:r>
            <a:r>
              <a:rPr lang="de-DE" sz="2400" b="1" dirty="0">
                <a:solidFill>
                  <a:schemeClr val="tx1"/>
                </a:solidFill>
                <a:latin typeface="Arial" panose="020B0604020202020204" pitchFamily="34" charset="0"/>
                <a:cs typeface="Arial" panose="020B0604020202020204" pitchFamily="34" charset="0"/>
              </a:rPr>
              <a:t>Ziele und Schritte </a:t>
            </a:r>
            <a:r>
              <a:rPr lang="de-DE" sz="2400" b="1" dirty="0" smtClean="0">
                <a:solidFill>
                  <a:schemeClr val="tx1"/>
                </a:solidFill>
                <a:latin typeface="Arial" panose="020B0604020202020204" pitchFamily="34" charset="0"/>
                <a:cs typeface="Arial" panose="020B0604020202020204" pitchFamily="34" charset="0"/>
              </a:rPr>
              <a:t>der Phosphorreduzierung an Kläranlagen erläutert.</a:t>
            </a:r>
          </a:p>
          <a:p>
            <a:r>
              <a:rPr lang="de-DE" sz="2400" b="1" dirty="0">
                <a:solidFill>
                  <a:schemeClr val="tx1"/>
                </a:solidFill>
                <a:latin typeface="Arial" panose="020B0604020202020204" pitchFamily="34" charset="0"/>
                <a:cs typeface="Arial" panose="020B0604020202020204" pitchFamily="34" charset="0"/>
              </a:rPr>
              <a:t>Umsetzungskonzept </a:t>
            </a:r>
            <a:r>
              <a:rPr lang="de-DE" sz="2400" b="1" dirty="0" smtClean="0">
                <a:solidFill>
                  <a:schemeClr val="tx1"/>
                </a:solidFill>
                <a:latin typeface="Arial" panose="020B0604020202020204" pitchFamily="34" charset="0"/>
                <a:cs typeface="Arial" panose="020B0604020202020204" pitchFamily="34" charset="0"/>
              </a:rPr>
              <a:t>für erforderliche Maßnah-</a:t>
            </a:r>
            <a:r>
              <a:rPr lang="de-DE" sz="2400" b="1" dirty="0" err="1" smtClean="0">
                <a:solidFill>
                  <a:schemeClr val="tx1"/>
                </a:solidFill>
                <a:latin typeface="Arial" panose="020B0604020202020204" pitchFamily="34" charset="0"/>
                <a:cs typeface="Arial" panose="020B0604020202020204" pitchFamily="34" charset="0"/>
              </a:rPr>
              <a:t>men</a:t>
            </a:r>
            <a:r>
              <a:rPr lang="de-DE" sz="2400" b="1" dirty="0" smtClean="0">
                <a:solidFill>
                  <a:schemeClr val="tx1"/>
                </a:solidFill>
                <a:latin typeface="Arial" panose="020B0604020202020204" pitchFamily="34" charset="0"/>
                <a:cs typeface="Arial" panose="020B0604020202020204" pitchFamily="34" charset="0"/>
              </a:rPr>
              <a:t> wurde am </a:t>
            </a:r>
            <a:r>
              <a:rPr lang="de-DE" sz="2400" b="1" dirty="0">
                <a:solidFill>
                  <a:schemeClr val="tx1"/>
                </a:solidFill>
                <a:latin typeface="Arial" panose="020B0604020202020204" pitchFamily="34" charset="0"/>
                <a:cs typeface="Arial" panose="020B0604020202020204" pitchFamily="34" charset="0"/>
              </a:rPr>
              <a:t>23. Mai 2016 den Wasserbehörden zugeleitet.</a:t>
            </a:r>
          </a:p>
          <a:p>
            <a:endParaRPr lang="de-DE" sz="2400" b="1" dirty="0" smtClean="0">
              <a:solidFill>
                <a:schemeClr val="tx1"/>
              </a:solidFill>
              <a:latin typeface="Arial" panose="020B0604020202020204" pitchFamily="34" charset="0"/>
              <a:cs typeface="Arial" panose="020B0604020202020204" pitchFamily="34" charset="0"/>
            </a:endParaRPr>
          </a:p>
          <a:p>
            <a:endParaRPr lang="de-DE" sz="2000" b="1" dirty="0">
              <a:solidFill>
                <a:schemeClr val="tx1"/>
              </a:solidFill>
              <a:latin typeface="Arial" panose="020B0604020202020204" pitchFamily="34" charset="0"/>
              <a:cs typeface="Arial" panose="020B0604020202020204" pitchFamily="34" charset="0"/>
            </a:endParaRPr>
          </a:p>
        </p:txBody>
      </p:sp>
      <p:sp>
        <p:nvSpPr>
          <p:cNvPr id="4" name="Datumsplatzhalter 3"/>
          <p:cNvSpPr>
            <a:spLocks noGrp="1"/>
          </p:cNvSpPr>
          <p:nvPr>
            <p:ph type="dt" sz="half" idx="10"/>
          </p:nvPr>
        </p:nvSpPr>
        <p:spPr/>
        <p:txBody>
          <a:bodyPr/>
          <a:lstStyle/>
          <a:p>
            <a:pPr>
              <a:defRPr/>
            </a:pPr>
            <a:fld id="{42678384-6A89-4086-8FD5-92B7EA231C70}" type="datetime2">
              <a:rPr lang="de-DE" altLang="de-DE" smtClean="0"/>
              <a:pPr>
                <a:defRPr/>
              </a:pPr>
              <a:t>Donnerstag, 22. September 2016</a:t>
            </a:fld>
            <a:endParaRPr lang="de-DE" altLang="de-DE"/>
          </a:p>
        </p:txBody>
      </p:sp>
      <p:sp>
        <p:nvSpPr>
          <p:cNvPr id="5" name="Fußzeilenplatzhalter 4"/>
          <p:cNvSpPr>
            <a:spLocks noGrp="1"/>
          </p:cNvSpPr>
          <p:nvPr>
            <p:ph type="ftr" sz="quarter" idx="11"/>
          </p:nvPr>
        </p:nvSpPr>
        <p:spPr/>
        <p:txBody>
          <a:bodyPr/>
          <a:lstStyle/>
          <a:p>
            <a:pPr>
              <a:defRPr/>
            </a:pPr>
            <a:r>
              <a:rPr lang="de-DE" altLang="de-DE" smtClean="0"/>
              <a:t>Hessisches Ministerium für Umwelt, Klimaschutz,</a:t>
            </a:r>
          </a:p>
          <a:p>
            <a:pPr>
              <a:defRPr/>
            </a:pPr>
            <a:r>
              <a:rPr lang="de-DE" altLang="de-DE" smtClean="0"/>
              <a:t>Landwirtschaft und Verbraucherschutz</a:t>
            </a:r>
            <a:endParaRPr lang="de-DE" altLang="de-DE"/>
          </a:p>
        </p:txBody>
      </p:sp>
    </p:spTree>
    <p:extLst>
      <p:ext uri="{BB962C8B-B14F-4D97-AF65-F5344CB8AC3E}">
        <p14:creationId xmlns:p14="http://schemas.microsoft.com/office/powerpoint/2010/main" val="1166039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750" y="764705"/>
            <a:ext cx="7777163" cy="1008534"/>
          </a:xfrm>
        </p:spPr>
        <p:txBody>
          <a:bodyPr/>
          <a:lstStyle/>
          <a:p>
            <a:r>
              <a:rPr lang="de-DE" dirty="0" smtClean="0"/>
              <a:t>Umsetzungskonzept </a:t>
            </a:r>
            <a:br>
              <a:rPr lang="de-DE" dirty="0" smtClean="0"/>
            </a:br>
            <a:r>
              <a:rPr lang="de-DE" dirty="0" smtClean="0"/>
              <a:t/>
            </a:r>
            <a:br>
              <a:rPr lang="de-DE" dirty="0" smtClean="0"/>
            </a:br>
            <a:r>
              <a:rPr lang="de-DE" dirty="0" smtClean="0"/>
              <a:t>Grundsatz</a:t>
            </a:r>
            <a:endParaRPr lang="de-DE" dirty="0"/>
          </a:p>
        </p:txBody>
      </p:sp>
      <p:sp>
        <p:nvSpPr>
          <p:cNvPr id="3" name="Inhaltsplatzhalter 2"/>
          <p:cNvSpPr>
            <a:spLocks noGrp="1"/>
          </p:cNvSpPr>
          <p:nvPr>
            <p:ph idx="1"/>
          </p:nvPr>
        </p:nvSpPr>
        <p:spPr/>
        <p:txBody>
          <a:bodyPr/>
          <a:lstStyle/>
          <a:p>
            <a:endParaRPr lang="de-DE" dirty="0" smtClean="0"/>
          </a:p>
          <a:p>
            <a:endParaRPr lang="de-DE" dirty="0" smtClean="0"/>
          </a:p>
          <a:p>
            <a:r>
              <a:rPr lang="de-DE" sz="2400" dirty="0" smtClean="0"/>
              <a:t>Die </a:t>
            </a:r>
            <a:r>
              <a:rPr lang="de-DE" sz="2400" dirty="0"/>
              <a:t>neuen Anforderungen sollen den betroffenen Einleitern mit einer entsprechenden Anpassung der </a:t>
            </a:r>
            <a:r>
              <a:rPr lang="de-DE" sz="2400" dirty="0" err="1"/>
              <a:t>Einleiteerlaubnisse</a:t>
            </a:r>
            <a:r>
              <a:rPr lang="de-DE" sz="2400" dirty="0"/>
              <a:t> vorgegeben werden. Zugleich mindert sich gemäß § 4 </a:t>
            </a:r>
            <a:r>
              <a:rPr lang="de-DE" sz="2400" dirty="0" smtClean="0"/>
              <a:t>Abwasserabgabengesetz </a:t>
            </a:r>
            <a:r>
              <a:rPr lang="de-DE" sz="2400" dirty="0"/>
              <a:t>bei einer Verringerung der nach dem </a:t>
            </a:r>
            <a:r>
              <a:rPr lang="de-DE" sz="2400" dirty="0" err="1"/>
              <a:t>Einleitebescheid</a:t>
            </a:r>
            <a:r>
              <a:rPr lang="de-DE" sz="2400" dirty="0"/>
              <a:t> zulässigen Phosphorfracht die </a:t>
            </a:r>
            <a:r>
              <a:rPr lang="de-DE" sz="2400" dirty="0" smtClean="0"/>
              <a:t>zu </a:t>
            </a:r>
            <a:r>
              <a:rPr lang="de-DE" sz="2400" dirty="0"/>
              <a:t>zahlende Abwasserabgabe. </a:t>
            </a:r>
            <a:endParaRPr lang="de-DE" sz="2400" dirty="0" smtClean="0"/>
          </a:p>
          <a:p>
            <a:endParaRPr lang="de-DE" dirty="0"/>
          </a:p>
        </p:txBody>
      </p:sp>
      <p:sp>
        <p:nvSpPr>
          <p:cNvPr id="4" name="Datumsplatzhalter 3"/>
          <p:cNvSpPr>
            <a:spLocks noGrp="1"/>
          </p:cNvSpPr>
          <p:nvPr>
            <p:ph type="dt" sz="half" idx="10"/>
          </p:nvPr>
        </p:nvSpPr>
        <p:spPr/>
        <p:txBody>
          <a:bodyPr/>
          <a:lstStyle/>
          <a:p>
            <a:pPr>
              <a:defRPr/>
            </a:pPr>
            <a:fld id="{42678384-6A89-4086-8FD5-92B7EA231C70}" type="datetime2">
              <a:rPr lang="de-DE" altLang="de-DE" smtClean="0"/>
              <a:pPr>
                <a:defRPr/>
              </a:pPr>
              <a:t>Donnerstag, 22. September 2016</a:t>
            </a:fld>
            <a:endParaRPr lang="de-DE" altLang="de-DE"/>
          </a:p>
        </p:txBody>
      </p:sp>
      <p:sp>
        <p:nvSpPr>
          <p:cNvPr id="5" name="Fußzeilenplatzhalter 4"/>
          <p:cNvSpPr>
            <a:spLocks noGrp="1"/>
          </p:cNvSpPr>
          <p:nvPr>
            <p:ph type="ftr" sz="quarter" idx="11"/>
          </p:nvPr>
        </p:nvSpPr>
        <p:spPr/>
        <p:txBody>
          <a:bodyPr/>
          <a:lstStyle/>
          <a:p>
            <a:pPr>
              <a:defRPr/>
            </a:pPr>
            <a:r>
              <a:rPr lang="de-DE" altLang="de-DE" smtClean="0"/>
              <a:t>Hessisches Ministerium für Umwelt, Klimaschutz,</a:t>
            </a:r>
          </a:p>
          <a:p>
            <a:pPr>
              <a:defRPr/>
            </a:pPr>
            <a:r>
              <a:rPr lang="de-DE" altLang="de-DE" smtClean="0"/>
              <a:t>Landwirtschaft und Verbraucherschutz</a:t>
            </a:r>
            <a:endParaRPr lang="de-DE" altLang="de-DE"/>
          </a:p>
        </p:txBody>
      </p:sp>
    </p:spTree>
    <p:extLst>
      <p:ext uri="{BB962C8B-B14F-4D97-AF65-F5344CB8AC3E}">
        <p14:creationId xmlns:p14="http://schemas.microsoft.com/office/powerpoint/2010/main" val="3473900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Umsetzungskonzept</a:t>
            </a:r>
            <a:br>
              <a:rPr lang="de-DE" dirty="0" smtClean="0"/>
            </a:br>
            <a:r>
              <a:rPr lang="de-DE" dirty="0" smtClean="0"/>
              <a:t/>
            </a:r>
            <a:br>
              <a:rPr lang="de-DE" dirty="0" smtClean="0"/>
            </a:br>
            <a:r>
              <a:rPr lang="de-DE" dirty="0" smtClean="0"/>
              <a:t/>
            </a:r>
            <a:br>
              <a:rPr lang="de-DE" dirty="0" smtClean="0"/>
            </a:br>
            <a:r>
              <a:rPr lang="de-DE" dirty="0" smtClean="0"/>
              <a:t>Einzelne Schritte des Verfahrens</a:t>
            </a:r>
            <a:endParaRPr lang="de-DE" dirty="0"/>
          </a:p>
        </p:txBody>
      </p:sp>
      <p:sp>
        <p:nvSpPr>
          <p:cNvPr id="3" name="Inhaltsplatzhalter 2"/>
          <p:cNvSpPr>
            <a:spLocks noGrp="1"/>
          </p:cNvSpPr>
          <p:nvPr>
            <p:ph idx="1"/>
          </p:nvPr>
        </p:nvSpPr>
        <p:spPr/>
        <p:txBody>
          <a:bodyPr/>
          <a:lstStyle/>
          <a:p>
            <a:endParaRPr lang="de-DE" dirty="0" smtClean="0"/>
          </a:p>
          <a:p>
            <a:pPr marL="457200" indent="-457200">
              <a:buFont typeface="+mj-lt"/>
              <a:buAutoNum type="arabicPeriod"/>
            </a:pPr>
            <a:endParaRPr lang="de-DE" dirty="0" smtClean="0"/>
          </a:p>
          <a:p>
            <a:pPr marL="457200" indent="-457200">
              <a:buFont typeface="+mj-lt"/>
              <a:buAutoNum type="arabicPeriod"/>
            </a:pPr>
            <a:r>
              <a:rPr lang="de-DE" dirty="0" smtClean="0"/>
              <a:t>Schriftliche oder mündliche Unterrichtung der Betreiber/  Klärung des erforderlichen Zeitaufwandes (bis 30.6.2016)</a:t>
            </a:r>
          </a:p>
          <a:p>
            <a:pPr marL="457200" indent="-457200">
              <a:buFont typeface="+mj-lt"/>
              <a:buAutoNum type="arabicPeriod"/>
            </a:pPr>
            <a:r>
              <a:rPr lang="de-DE" dirty="0"/>
              <a:t>Anhörung der Betreiber zur Änderung der Anforderungen </a:t>
            </a:r>
            <a:r>
              <a:rPr lang="de-DE" dirty="0" smtClean="0"/>
              <a:t>(mit </a:t>
            </a:r>
            <a:r>
              <a:rPr lang="de-DE" dirty="0"/>
              <a:t>den vorgesehenen </a:t>
            </a:r>
            <a:r>
              <a:rPr lang="de-DE" dirty="0" smtClean="0"/>
              <a:t>Fristen)</a:t>
            </a:r>
          </a:p>
          <a:p>
            <a:pPr marL="457200" indent="-457200">
              <a:buFont typeface="+mj-lt"/>
              <a:buAutoNum type="arabicPeriod"/>
            </a:pPr>
            <a:r>
              <a:rPr lang="de-DE" dirty="0"/>
              <a:t>Auswertung der Ergebnisse der Anhörung; insbesondere Prüfung evtl. </a:t>
            </a:r>
            <a:r>
              <a:rPr lang="de-DE" dirty="0" smtClean="0"/>
              <a:t>Einwände der Betreiber (</a:t>
            </a:r>
            <a:r>
              <a:rPr lang="de-DE" u="sng" dirty="0" smtClean="0"/>
              <a:t>Verhältnismäßigkeit</a:t>
            </a:r>
            <a:r>
              <a:rPr lang="de-DE" dirty="0" smtClean="0"/>
              <a:t>)</a:t>
            </a:r>
          </a:p>
          <a:p>
            <a:pPr marL="457200" lvl="0" indent="-457200">
              <a:buFont typeface="+mj-lt"/>
              <a:buAutoNum type="arabicPeriod"/>
            </a:pPr>
            <a:r>
              <a:rPr lang="de-DE" dirty="0"/>
              <a:t>Entscheidung über die künftig geltenden Anforderungen durch </a:t>
            </a:r>
            <a:r>
              <a:rPr lang="de-DE" dirty="0" smtClean="0"/>
              <a:t>Verwaltungsakt</a:t>
            </a:r>
            <a:endParaRPr lang="de-DE" dirty="0"/>
          </a:p>
          <a:p>
            <a:endParaRPr lang="de-DE" dirty="0"/>
          </a:p>
        </p:txBody>
      </p:sp>
      <p:sp>
        <p:nvSpPr>
          <p:cNvPr id="4" name="Datumsplatzhalter 3"/>
          <p:cNvSpPr>
            <a:spLocks noGrp="1"/>
          </p:cNvSpPr>
          <p:nvPr>
            <p:ph type="dt" sz="half" idx="10"/>
          </p:nvPr>
        </p:nvSpPr>
        <p:spPr/>
        <p:txBody>
          <a:bodyPr/>
          <a:lstStyle/>
          <a:p>
            <a:pPr>
              <a:defRPr/>
            </a:pPr>
            <a:fld id="{42678384-6A89-4086-8FD5-92B7EA231C70}" type="datetime2">
              <a:rPr lang="de-DE" altLang="de-DE" smtClean="0"/>
              <a:pPr>
                <a:defRPr/>
              </a:pPr>
              <a:t>Donnerstag, 22. September 2016</a:t>
            </a:fld>
            <a:endParaRPr lang="de-DE" altLang="de-DE"/>
          </a:p>
        </p:txBody>
      </p:sp>
      <p:sp>
        <p:nvSpPr>
          <p:cNvPr id="5" name="Fußzeilenplatzhalter 4"/>
          <p:cNvSpPr>
            <a:spLocks noGrp="1"/>
          </p:cNvSpPr>
          <p:nvPr>
            <p:ph type="ftr" sz="quarter" idx="11"/>
          </p:nvPr>
        </p:nvSpPr>
        <p:spPr/>
        <p:txBody>
          <a:bodyPr/>
          <a:lstStyle/>
          <a:p>
            <a:pPr>
              <a:defRPr/>
            </a:pPr>
            <a:r>
              <a:rPr lang="de-DE" altLang="de-DE" smtClean="0"/>
              <a:t>Hessisches Ministerium für Umwelt, Klimaschutz,</a:t>
            </a:r>
          </a:p>
          <a:p>
            <a:pPr>
              <a:defRPr/>
            </a:pPr>
            <a:r>
              <a:rPr lang="de-DE" altLang="de-DE" smtClean="0"/>
              <a:t>Landwirtschaft und Verbraucherschutz</a:t>
            </a:r>
            <a:endParaRPr lang="de-DE" altLang="de-DE"/>
          </a:p>
        </p:txBody>
      </p:sp>
    </p:spTree>
    <p:extLst>
      <p:ext uri="{BB962C8B-B14F-4D97-AF65-F5344CB8AC3E}">
        <p14:creationId xmlns:p14="http://schemas.microsoft.com/office/powerpoint/2010/main" val="3183381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Umsetzungskonzept</a:t>
            </a:r>
            <a:br>
              <a:rPr lang="de-DE" dirty="0" smtClean="0"/>
            </a:br>
            <a:r>
              <a:rPr lang="de-DE" dirty="0"/>
              <a:t/>
            </a:r>
            <a:br>
              <a:rPr lang="de-DE" dirty="0"/>
            </a:br>
            <a:r>
              <a:rPr lang="de-DE" dirty="0" smtClean="0"/>
              <a:t>Zeitlicher Ablauf</a:t>
            </a:r>
            <a:br>
              <a:rPr lang="de-DE" dirty="0" smtClean="0"/>
            </a:br>
            <a:endParaRPr lang="de-DE" dirty="0"/>
          </a:p>
        </p:txBody>
      </p:sp>
      <p:sp>
        <p:nvSpPr>
          <p:cNvPr id="3" name="Inhaltsplatzhalter 2"/>
          <p:cNvSpPr>
            <a:spLocks noGrp="1"/>
          </p:cNvSpPr>
          <p:nvPr>
            <p:ph idx="1"/>
          </p:nvPr>
        </p:nvSpPr>
        <p:spPr/>
        <p:txBody>
          <a:bodyPr/>
          <a:lstStyle/>
          <a:p>
            <a:endParaRPr lang="de-DE" dirty="0" smtClean="0"/>
          </a:p>
          <a:p>
            <a:pPr hangingPunct="0"/>
            <a:r>
              <a:rPr lang="de-DE" sz="1800" dirty="0" smtClean="0"/>
              <a:t>Die </a:t>
            </a:r>
            <a:r>
              <a:rPr lang="de-DE" sz="1800" dirty="0"/>
              <a:t>Ergebnisse der Anhörung gemäß </a:t>
            </a:r>
            <a:r>
              <a:rPr lang="de-DE" sz="1800" dirty="0" smtClean="0"/>
              <a:t>sollen </a:t>
            </a:r>
            <a:r>
              <a:rPr lang="de-DE" sz="1800" dirty="0"/>
              <a:t>möglichst bis Ende 2016 ausgewertet werden. Im Regelfall soll unmittelbar anschließend über die künftig geltenden Anforderungen mit entsprechender Fristsetzung entschieden </a:t>
            </a:r>
            <a:r>
              <a:rPr lang="de-DE" sz="1800" dirty="0" smtClean="0"/>
              <a:t>werden, </a:t>
            </a:r>
            <a:r>
              <a:rPr lang="de-DE" sz="1800" dirty="0"/>
              <a:t>um den Betreibern rasch eine klare Zielvorgabe zu geben.</a:t>
            </a:r>
            <a:r>
              <a:rPr lang="de-DE" sz="1800" dirty="0" smtClean="0"/>
              <a:t> </a:t>
            </a:r>
          </a:p>
          <a:p>
            <a:pPr hangingPunct="0"/>
            <a:r>
              <a:rPr lang="de-DE" sz="1800" dirty="0"/>
              <a:t>Im Maßnahmenprogramm ist wegen der Umsetzung von Artikel 11 Absatz 8 WRRL </a:t>
            </a:r>
            <a:r>
              <a:rPr lang="de-DE" sz="1800" b="1" dirty="0"/>
              <a:t>eine Realisierung </a:t>
            </a:r>
            <a:r>
              <a:rPr lang="de-DE" sz="1800" dirty="0"/>
              <a:t>der erforderlichen Maßnahmen </a:t>
            </a:r>
            <a:r>
              <a:rPr lang="de-DE" sz="1800" b="1" dirty="0"/>
              <a:t>bis</a:t>
            </a:r>
            <a:r>
              <a:rPr lang="de-DE" sz="1800" dirty="0"/>
              <a:t> </a:t>
            </a:r>
            <a:r>
              <a:rPr lang="de-DE" sz="1800" b="1" dirty="0"/>
              <a:t>Ende 2018 vorgesehen</a:t>
            </a:r>
            <a:r>
              <a:rPr lang="de-DE" sz="1800" dirty="0"/>
              <a:t>. Die Wasserbehörden und Betreiber sollten daher so zügig wie möglich vorgehen (u.a.: Veranschlagung von Haushaltsmitteln, Anträge auf Finanzierungshilfe).</a:t>
            </a:r>
          </a:p>
          <a:p>
            <a:pPr hangingPunct="0"/>
            <a:endParaRPr lang="de-DE" sz="1800" dirty="0"/>
          </a:p>
        </p:txBody>
      </p:sp>
      <p:sp>
        <p:nvSpPr>
          <p:cNvPr id="4" name="Datumsplatzhalter 3"/>
          <p:cNvSpPr>
            <a:spLocks noGrp="1"/>
          </p:cNvSpPr>
          <p:nvPr>
            <p:ph type="dt" sz="half" idx="10"/>
          </p:nvPr>
        </p:nvSpPr>
        <p:spPr/>
        <p:txBody>
          <a:bodyPr/>
          <a:lstStyle/>
          <a:p>
            <a:pPr>
              <a:defRPr/>
            </a:pPr>
            <a:fld id="{42678384-6A89-4086-8FD5-92B7EA231C70}" type="datetime2">
              <a:rPr lang="de-DE" altLang="de-DE" smtClean="0"/>
              <a:pPr>
                <a:defRPr/>
              </a:pPr>
              <a:t>Donnerstag, 22. September 2016</a:t>
            </a:fld>
            <a:endParaRPr lang="de-DE" altLang="de-DE"/>
          </a:p>
        </p:txBody>
      </p:sp>
      <p:sp>
        <p:nvSpPr>
          <p:cNvPr id="5" name="Fußzeilenplatzhalter 4"/>
          <p:cNvSpPr>
            <a:spLocks noGrp="1"/>
          </p:cNvSpPr>
          <p:nvPr>
            <p:ph type="ftr" sz="quarter" idx="11"/>
          </p:nvPr>
        </p:nvSpPr>
        <p:spPr/>
        <p:txBody>
          <a:bodyPr/>
          <a:lstStyle/>
          <a:p>
            <a:pPr>
              <a:defRPr/>
            </a:pPr>
            <a:r>
              <a:rPr lang="de-DE" altLang="de-DE" smtClean="0"/>
              <a:t>Hessisches Ministerium für Umwelt, Klimaschutz,</a:t>
            </a:r>
          </a:p>
          <a:p>
            <a:pPr>
              <a:defRPr/>
            </a:pPr>
            <a:r>
              <a:rPr lang="de-DE" altLang="de-DE" smtClean="0"/>
              <a:t>Landwirtschaft und Verbraucherschutz</a:t>
            </a:r>
            <a:endParaRPr lang="de-DE" altLang="de-DE"/>
          </a:p>
        </p:txBody>
      </p:sp>
    </p:spTree>
    <p:extLst>
      <p:ext uri="{BB962C8B-B14F-4D97-AF65-F5344CB8AC3E}">
        <p14:creationId xmlns:p14="http://schemas.microsoft.com/office/powerpoint/2010/main" val="1456464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Umsetzungskonzept</a:t>
            </a:r>
            <a:br>
              <a:rPr lang="de-DE" dirty="0" smtClean="0"/>
            </a:br>
            <a:r>
              <a:rPr lang="de-DE" dirty="0"/>
              <a:t/>
            </a:r>
            <a:br>
              <a:rPr lang="de-DE" dirty="0"/>
            </a:br>
            <a:r>
              <a:rPr lang="de-DE" dirty="0" smtClean="0"/>
              <a:t/>
            </a:r>
            <a:br>
              <a:rPr lang="de-DE" dirty="0" smtClean="0"/>
            </a:br>
            <a:r>
              <a:rPr lang="de-DE" dirty="0" smtClean="0"/>
              <a:t>Fristen für die Geltung der neuen Anforderungen</a:t>
            </a:r>
            <a:endParaRPr lang="de-DE" dirty="0"/>
          </a:p>
        </p:txBody>
      </p:sp>
      <p:sp>
        <p:nvSpPr>
          <p:cNvPr id="3" name="Inhaltsplatzhalter 2"/>
          <p:cNvSpPr>
            <a:spLocks noGrp="1"/>
          </p:cNvSpPr>
          <p:nvPr>
            <p:ph idx="1"/>
          </p:nvPr>
        </p:nvSpPr>
        <p:spPr>
          <a:xfrm>
            <a:off x="539552" y="1556792"/>
            <a:ext cx="7777163" cy="4352925"/>
          </a:xfrm>
        </p:spPr>
        <p:txBody>
          <a:bodyPr/>
          <a:lstStyle/>
          <a:p>
            <a:endParaRPr lang="de-DE" dirty="0" smtClean="0"/>
          </a:p>
          <a:p>
            <a:endParaRPr lang="de-DE" dirty="0" smtClean="0"/>
          </a:p>
          <a:p>
            <a:endParaRPr lang="de-DE" dirty="0" smtClean="0"/>
          </a:p>
          <a:p>
            <a:r>
              <a:rPr lang="de-DE" dirty="0" smtClean="0"/>
              <a:t>Werden </a:t>
            </a:r>
            <a:r>
              <a:rPr lang="de-DE" dirty="0"/>
              <a:t>die neuen Anforderungen bereits eingehalten oder sind zur Einhaltung der neuen Anforderungen keine </a:t>
            </a:r>
            <a:r>
              <a:rPr lang="de-DE" dirty="0" smtClean="0"/>
              <a:t>Investitionen erforderlich: Geltung nach Möglichkeit ab dem 1.1.2017</a:t>
            </a:r>
          </a:p>
          <a:p>
            <a:r>
              <a:rPr lang="de-DE" dirty="0" smtClean="0"/>
              <a:t>Bei kleineren Investitionen (bis 200.000 €): Frist 31.12.2017</a:t>
            </a:r>
          </a:p>
          <a:p>
            <a:r>
              <a:rPr lang="de-DE" dirty="0" smtClean="0"/>
              <a:t>Bei größeren Investitionen (über 200.000 €): Frist 31.12.2018</a:t>
            </a:r>
            <a:endParaRPr lang="de-DE" dirty="0"/>
          </a:p>
          <a:p>
            <a:endParaRPr lang="de-DE" dirty="0"/>
          </a:p>
        </p:txBody>
      </p:sp>
      <p:sp>
        <p:nvSpPr>
          <p:cNvPr id="4" name="Datumsplatzhalter 3"/>
          <p:cNvSpPr>
            <a:spLocks noGrp="1"/>
          </p:cNvSpPr>
          <p:nvPr>
            <p:ph type="dt" sz="half" idx="10"/>
          </p:nvPr>
        </p:nvSpPr>
        <p:spPr/>
        <p:txBody>
          <a:bodyPr/>
          <a:lstStyle/>
          <a:p>
            <a:pPr>
              <a:defRPr/>
            </a:pPr>
            <a:fld id="{42678384-6A89-4086-8FD5-92B7EA231C70}" type="datetime2">
              <a:rPr lang="de-DE" altLang="de-DE" smtClean="0"/>
              <a:pPr>
                <a:defRPr/>
              </a:pPr>
              <a:t>Donnerstag, 22. September 2016</a:t>
            </a:fld>
            <a:endParaRPr lang="de-DE" altLang="de-DE"/>
          </a:p>
        </p:txBody>
      </p:sp>
      <p:sp>
        <p:nvSpPr>
          <p:cNvPr id="5" name="Fußzeilenplatzhalter 4"/>
          <p:cNvSpPr>
            <a:spLocks noGrp="1"/>
          </p:cNvSpPr>
          <p:nvPr>
            <p:ph type="ftr" sz="quarter" idx="11"/>
          </p:nvPr>
        </p:nvSpPr>
        <p:spPr/>
        <p:txBody>
          <a:bodyPr/>
          <a:lstStyle/>
          <a:p>
            <a:pPr>
              <a:defRPr/>
            </a:pPr>
            <a:r>
              <a:rPr lang="de-DE" altLang="de-DE" smtClean="0"/>
              <a:t>Hessisches Ministerium für Umwelt, Klimaschutz,</a:t>
            </a:r>
          </a:p>
          <a:p>
            <a:pPr>
              <a:defRPr/>
            </a:pPr>
            <a:r>
              <a:rPr lang="de-DE" altLang="de-DE" smtClean="0"/>
              <a:t>Landwirtschaft und Verbraucherschutz</a:t>
            </a:r>
            <a:endParaRPr lang="de-DE" altLang="de-DE"/>
          </a:p>
        </p:txBody>
      </p:sp>
    </p:spTree>
    <p:extLst>
      <p:ext uri="{BB962C8B-B14F-4D97-AF65-F5344CB8AC3E}">
        <p14:creationId xmlns:p14="http://schemas.microsoft.com/office/powerpoint/2010/main" val="237771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Umsetzungskonzept</a:t>
            </a:r>
            <a:br>
              <a:rPr lang="de-DE" dirty="0" smtClean="0"/>
            </a:br>
            <a:r>
              <a:rPr lang="de-DE" dirty="0"/>
              <a:t/>
            </a:r>
            <a:br>
              <a:rPr lang="de-DE" dirty="0"/>
            </a:br>
            <a:r>
              <a:rPr lang="de-DE" sz="2800" dirty="0" smtClean="0"/>
              <a:t>Ausnahmeregelungen</a:t>
            </a:r>
            <a:r>
              <a:rPr lang="de-DE" dirty="0" smtClean="0"/>
              <a:t> </a:t>
            </a:r>
            <a:r>
              <a:rPr lang="de-DE" dirty="0"/>
              <a:t/>
            </a:r>
            <a:br>
              <a:rPr lang="de-DE" dirty="0"/>
            </a:br>
            <a:r>
              <a:rPr lang="de-DE" dirty="0"/>
              <a:t/>
            </a:r>
            <a:br>
              <a:rPr lang="de-DE" dirty="0"/>
            </a:br>
            <a:endParaRPr lang="de-DE" dirty="0"/>
          </a:p>
        </p:txBody>
      </p:sp>
      <p:sp>
        <p:nvSpPr>
          <p:cNvPr id="3" name="Inhaltsplatzhalter 2"/>
          <p:cNvSpPr>
            <a:spLocks noGrp="1"/>
          </p:cNvSpPr>
          <p:nvPr>
            <p:ph idx="1"/>
          </p:nvPr>
        </p:nvSpPr>
        <p:spPr/>
        <p:txBody>
          <a:bodyPr/>
          <a:lstStyle/>
          <a:p>
            <a:endParaRPr lang="de-DE" dirty="0" smtClean="0"/>
          </a:p>
          <a:p>
            <a:endParaRPr lang="de-DE" b="1" dirty="0" smtClean="0"/>
          </a:p>
          <a:p>
            <a:r>
              <a:rPr lang="de-DE" b="1" dirty="0" smtClean="0"/>
              <a:t>Abweichungen </a:t>
            </a:r>
            <a:r>
              <a:rPr lang="de-DE" b="1" dirty="0"/>
              <a:t>von den Anforderungen</a:t>
            </a:r>
            <a:r>
              <a:rPr lang="de-DE" dirty="0"/>
              <a:t> bedürfen der Zustimmung des HMUKLV</a:t>
            </a:r>
            <a:r>
              <a:rPr lang="de-DE" dirty="0" smtClean="0"/>
              <a:t>.</a:t>
            </a:r>
          </a:p>
          <a:p>
            <a:r>
              <a:rPr lang="de-DE" b="1" dirty="0"/>
              <a:t>Längere Fristen/Fristverlängerungen </a:t>
            </a:r>
            <a:r>
              <a:rPr lang="de-DE" dirty="0"/>
              <a:t>bis zum 31.12.2018 können von der zuständigen Wasserbehörde eigenverantwortlich festgelegt </a:t>
            </a:r>
            <a:r>
              <a:rPr lang="de-DE" dirty="0" smtClean="0"/>
              <a:t>werden.</a:t>
            </a:r>
          </a:p>
          <a:p>
            <a:r>
              <a:rPr lang="de-DE" dirty="0" smtClean="0"/>
              <a:t>Über längere </a:t>
            </a:r>
            <a:r>
              <a:rPr lang="de-DE" dirty="0"/>
              <a:t>Fristen/Fristverlängerungen über den 31.12.2018 </a:t>
            </a:r>
            <a:r>
              <a:rPr lang="de-DE" dirty="0" smtClean="0"/>
              <a:t>hinaus entscheidet das HMUKLV; </a:t>
            </a:r>
            <a:r>
              <a:rPr lang="de-DE" dirty="0"/>
              <a:t>hierzu bedarf es der Vorlage eines Sanierungskonzeptes mit einem verbindlichen Zeitplan. </a:t>
            </a:r>
          </a:p>
        </p:txBody>
      </p:sp>
      <p:sp>
        <p:nvSpPr>
          <p:cNvPr id="4" name="Datumsplatzhalter 3"/>
          <p:cNvSpPr>
            <a:spLocks noGrp="1"/>
          </p:cNvSpPr>
          <p:nvPr>
            <p:ph type="dt" sz="half" idx="10"/>
          </p:nvPr>
        </p:nvSpPr>
        <p:spPr/>
        <p:txBody>
          <a:bodyPr/>
          <a:lstStyle/>
          <a:p>
            <a:pPr>
              <a:defRPr/>
            </a:pPr>
            <a:fld id="{42678384-6A89-4086-8FD5-92B7EA231C70}" type="datetime2">
              <a:rPr lang="de-DE" altLang="de-DE" smtClean="0"/>
              <a:pPr>
                <a:defRPr/>
              </a:pPr>
              <a:t>Donnerstag, 22. September 2016</a:t>
            </a:fld>
            <a:endParaRPr lang="de-DE" altLang="de-DE"/>
          </a:p>
        </p:txBody>
      </p:sp>
      <p:sp>
        <p:nvSpPr>
          <p:cNvPr id="5" name="Fußzeilenplatzhalter 4"/>
          <p:cNvSpPr>
            <a:spLocks noGrp="1"/>
          </p:cNvSpPr>
          <p:nvPr>
            <p:ph type="ftr" sz="quarter" idx="11"/>
          </p:nvPr>
        </p:nvSpPr>
        <p:spPr/>
        <p:txBody>
          <a:bodyPr/>
          <a:lstStyle/>
          <a:p>
            <a:pPr>
              <a:defRPr/>
            </a:pPr>
            <a:r>
              <a:rPr lang="de-DE" altLang="de-DE" smtClean="0"/>
              <a:t>Hessisches Ministerium für Umwelt, Klimaschutz,</a:t>
            </a:r>
          </a:p>
          <a:p>
            <a:pPr>
              <a:defRPr/>
            </a:pPr>
            <a:r>
              <a:rPr lang="de-DE" altLang="de-DE" smtClean="0"/>
              <a:t>Landwirtschaft und Verbraucherschutz</a:t>
            </a:r>
            <a:endParaRPr lang="de-DE" altLang="de-DE"/>
          </a:p>
        </p:txBody>
      </p:sp>
    </p:spTree>
    <p:extLst>
      <p:ext uri="{BB962C8B-B14F-4D97-AF65-F5344CB8AC3E}">
        <p14:creationId xmlns:p14="http://schemas.microsoft.com/office/powerpoint/2010/main" val="3221807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71600" y="836712"/>
            <a:ext cx="5617121" cy="936625"/>
          </a:xfrm>
        </p:spPr>
        <p:txBody>
          <a:bodyPr>
            <a:normAutofit fontScale="90000"/>
          </a:bodyPr>
          <a:lstStyle/>
          <a:p>
            <a:r>
              <a:rPr lang="de-DE" sz="3200" dirty="0" smtClean="0">
                <a:solidFill>
                  <a:schemeClr val="tx1"/>
                </a:solidFill>
                <a:latin typeface="+mn-lt"/>
              </a:rPr>
              <a:t>Ausblick: 4. Reinigungsstufe </a:t>
            </a:r>
            <a:endParaRPr lang="de-DE" sz="3200" dirty="0">
              <a:solidFill>
                <a:schemeClr val="tx1"/>
              </a:solidFill>
              <a:latin typeface="+mn-lt"/>
            </a:endParaRPr>
          </a:p>
        </p:txBody>
      </p:sp>
      <p:sp>
        <p:nvSpPr>
          <p:cNvPr id="3" name="Inhaltsplatzhalter 2"/>
          <p:cNvSpPr>
            <a:spLocks noGrp="1"/>
          </p:cNvSpPr>
          <p:nvPr>
            <p:ph idx="1"/>
          </p:nvPr>
        </p:nvSpPr>
        <p:spPr/>
        <p:txBody>
          <a:bodyPr/>
          <a:lstStyle/>
          <a:p>
            <a:r>
              <a:rPr lang="de-DE" sz="2400" b="1" dirty="0" smtClean="0">
                <a:solidFill>
                  <a:schemeClr val="tx1"/>
                </a:solidFill>
              </a:rPr>
              <a:t>Das </a:t>
            </a:r>
            <a:r>
              <a:rPr lang="de-DE" sz="2400" b="1" dirty="0">
                <a:solidFill>
                  <a:schemeClr val="tx1"/>
                </a:solidFill>
              </a:rPr>
              <a:t>hessische Maßnahmenprogramm </a:t>
            </a:r>
            <a:r>
              <a:rPr lang="de-DE" sz="2400" b="1" dirty="0" smtClean="0">
                <a:solidFill>
                  <a:schemeClr val="tx1"/>
                </a:solidFill>
              </a:rPr>
              <a:t>Wasserrahmenrichtlinie </a:t>
            </a:r>
            <a:r>
              <a:rPr lang="de-DE" sz="2400" b="1" dirty="0">
                <a:solidFill>
                  <a:schemeClr val="tx1"/>
                </a:solidFill>
              </a:rPr>
              <a:t>2015-2021 sieht </a:t>
            </a:r>
            <a:r>
              <a:rPr lang="de-DE" sz="2400" b="1" dirty="0" smtClean="0">
                <a:solidFill>
                  <a:schemeClr val="tx1"/>
                </a:solidFill>
              </a:rPr>
              <a:t>eine allgemeine Verpflichtung </a:t>
            </a:r>
            <a:r>
              <a:rPr lang="de-DE" sz="2400" b="1" dirty="0">
                <a:solidFill>
                  <a:schemeClr val="tx1"/>
                </a:solidFill>
              </a:rPr>
              <a:t>der Anlagenbetreiber zum Bau einer 4. Reinigungsstufe nicht vor. </a:t>
            </a:r>
            <a:r>
              <a:rPr lang="de-DE" sz="2400" b="1" dirty="0" smtClean="0">
                <a:solidFill>
                  <a:schemeClr val="tx1"/>
                </a:solidFill>
              </a:rPr>
              <a:t>Zunächst soll diese in </a:t>
            </a:r>
            <a:r>
              <a:rPr lang="de-DE" sz="2400" b="1" dirty="0">
                <a:solidFill>
                  <a:schemeClr val="tx1"/>
                </a:solidFill>
              </a:rPr>
              <a:t>Hessen </a:t>
            </a:r>
            <a:r>
              <a:rPr lang="de-DE" sz="2400" b="1" dirty="0" smtClean="0">
                <a:solidFill>
                  <a:schemeClr val="tx1"/>
                </a:solidFill>
              </a:rPr>
              <a:t>entweder </a:t>
            </a:r>
            <a:r>
              <a:rPr lang="de-DE" sz="2400" b="1" dirty="0">
                <a:solidFill>
                  <a:schemeClr val="tx1"/>
                </a:solidFill>
              </a:rPr>
              <a:t>in </a:t>
            </a:r>
            <a:r>
              <a:rPr lang="de-DE" sz="2400" b="1" dirty="0" smtClean="0">
                <a:solidFill>
                  <a:schemeClr val="tx1"/>
                </a:solidFill>
              </a:rPr>
              <a:t>noch zu bestimmenden Ausnahmefällen oder </a:t>
            </a:r>
            <a:r>
              <a:rPr lang="de-DE" sz="2400" b="1" dirty="0">
                <a:solidFill>
                  <a:schemeClr val="tx1"/>
                </a:solidFill>
              </a:rPr>
              <a:t>auf freiwilliger Basis realisiert werden. </a:t>
            </a:r>
            <a:endParaRPr lang="de-DE" sz="2400" b="1" dirty="0" smtClean="0">
              <a:solidFill>
                <a:schemeClr val="tx1"/>
              </a:solidFill>
            </a:endParaRPr>
          </a:p>
          <a:p>
            <a:r>
              <a:rPr lang="de-DE" sz="2000" b="1" dirty="0">
                <a:solidFill>
                  <a:schemeClr val="tx1"/>
                </a:solidFill>
              </a:rPr>
              <a:t>Sofern die Errichtung einer Filtrationsanlage zur Einhaltung der Anforderungen (GK 4 und 5) erforderlich ist, soll die ggf. erforderliche spätere Nachrüstung einer vierten Reinigungsstufe bei der Konzepterstellung berücksichtigt werden. </a:t>
            </a:r>
          </a:p>
          <a:p>
            <a:endParaRPr lang="de-DE" sz="2400" b="1" dirty="0">
              <a:solidFill>
                <a:schemeClr val="tx1"/>
              </a:solidFill>
            </a:endParaRPr>
          </a:p>
        </p:txBody>
      </p:sp>
    </p:spTree>
    <p:extLst>
      <p:ext uri="{BB962C8B-B14F-4D97-AF65-F5344CB8AC3E}">
        <p14:creationId xmlns:p14="http://schemas.microsoft.com/office/powerpoint/2010/main" val="5183494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umsplatzhalter 3"/>
          <p:cNvSpPr>
            <a:spLocks noGrp="1"/>
          </p:cNvSpPr>
          <p:nvPr>
            <p:ph type="dt" sz="half" idx="10"/>
          </p:nvPr>
        </p:nvSpPr>
        <p:spPr/>
        <p:txBody>
          <a:bodyPr/>
          <a:lstStyle/>
          <a:p>
            <a:fld id="{17678D53-7975-4D59-8142-310B3B5EC17C}" type="datetime2">
              <a:rPr lang="de-DE" altLang="de-DE"/>
              <a:pPr/>
              <a:t>Donnerstag, 22. September 2016</a:t>
            </a:fld>
            <a:endParaRPr lang="de-DE" altLang="de-DE"/>
          </a:p>
        </p:txBody>
      </p:sp>
      <p:sp>
        <p:nvSpPr>
          <p:cNvPr id="60419" name="Rectangle 3"/>
          <p:cNvSpPr>
            <a:spLocks noGrp="1" noChangeArrowheads="1"/>
          </p:cNvSpPr>
          <p:nvPr>
            <p:ph type="body" idx="1"/>
          </p:nvPr>
        </p:nvSpPr>
        <p:spPr/>
        <p:txBody>
          <a:bodyPr/>
          <a:lstStyle/>
          <a:p>
            <a:endParaRPr lang="de-DE" altLang="de-DE" b="1"/>
          </a:p>
        </p:txBody>
      </p:sp>
      <p:pic>
        <p:nvPicPr>
          <p:cNvPr id="60420" name="Picture 4" descr="IMG_216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1558925"/>
            <a:ext cx="8569325" cy="503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1" name="Rectangle 5"/>
          <p:cNvSpPr>
            <a:spLocks noChangeArrowheads="1"/>
          </p:cNvSpPr>
          <p:nvPr/>
        </p:nvSpPr>
        <p:spPr bwMode="auto">
          <a:xfrm>
            <a:off x="611188" y="3716338"/>
            <a:ext cx="815975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ts val="3000"/>
              </a:lnSpc>
            </a:pPr>
            <a:r>
              <a:rPr lang="de-DE" altLang="de-DE" sz="3600" b="1">
                <a:solidFill>
                  <a:srgbClr val="FF3300"/>
                </a:solidFill>
                <a:latin typeface="Arial" charset="0"/>
              </a:rPr>
              <a:t>Vielen Dank für Ihre Aufmerksamkeit</a:t>
            </a:r>
          </a:p>
        </p:txBody>
      </p:sp>
    </p:spTree>
    <p:extLst>
      <p:ext uri="{BB962C8B-B14F-4D97-AF65-F5344CB8AC3E}">
        <p14:creationId xmlns:p14="http://schemas.microsoft.com/office/powerpoint/2010/main" val="26044789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Verrechnung mit der Abwasserabgabe</a:t>
            </a:r>
            <a:endParaRPr lang="de-DE" dirty="0"/>
          </a:p>
        </p:txBody>
      </p:sp>
      <p:sp>
        <p:nvSpPr>
          <p:cNvPr id="3" name="Inhaltsplatzhalter 2"/>
          <p:cNvSpPr>
            <a:spLocks noGrp="1"/>
          </p:cNvSpPr>
          <p:nvPr>
            <p:ph idx="1"/>
          </p:nvPr>
        </p:nvSpPr>
        <p:spPr/>
        <p:txBody>
          <a:bodyPr/>
          <a:lstStyle/>
          <a:p>
            <a:r>
              <a:rPr lang="de-DE" sz="1600" b="1" dirty="0" smtClean="0"/>
              <a:t>§ 10 Abs. 3 </a:t>
            </a:r>
            <a:r>
              <a:rPr lang="de-DE" sz="1600" b="1" smtClean="0"/>
              <a:t>Satz 1 Abwasserabgabengesetz</a:t>
            </a:r>
            <a:r>
              <a:rPr lang="de-DE" sz="1600" b="1" dirty="0" smtClean="0"/>
              <a:t>: </a:t>
            </a:r>
            <a:r>
              <a:rPr lang="de-DE" sz="1600" dirty="0" smtClean="0"/>
              <a:t>Werden Abwasserbehandlungs-anlagen </a:t>
            </a:r>
            <a:r>
              <a:rPr lang="de-DE" sz="1600" dirty="0"/>
              <a:t>errichtet oder erweitert, deren Betrieb eine Minderung der Fracht einer der bewerteten Schadstoffe und Schadstoffgruppen in einem zu behandelnden Abwasserstrom um mindestens 20 vom Hundert sowie eine Minderung der Gesamtschadstofffracht beim Einleiten in das Gewässer erwarten lässt, so können die für die Errichtung oder Erweiterung der Anlage entstandenen Aufwendungen mit der für die in den drei Jahren vor der vorgesehenen Inbetriebnahme der Anlage insgesamt für diese Einleitung geschuldeten Abgabe verrechnet werden. </a:t>
            </a:r>
            <a:endParaRPr lang="de-DE" sz="1600" dirty="0" smtClean="0"/>
          </a:p>
          <a:p>
            <a:r>
              <a:rPr lang="de-DE" sz="1600" dirty="0" smtClean="0"/>
              <a:t>Die Verrechnungsmöglichkeit besteht auch dann, wenn die Investition aufgrund einer Anpassung der </a:t>
            </a:r>
            <a:r>
              <a:rPr lang="de-DE" sz="1600" dirty="0" err="1" smtClean="0"/>
              <a:t>Einleiteerlaubnis</a:t>
            </a:r>
            <a:r>
              <a:rPr lang="de-DE" sz="1600" dirty="0" smtClean="0"/>
              <a:t> erforderlich ist. </a:t>
            </a:r>
            <a:endParaRPr lang="de-DE" sz="1600" dirty="0"/>
          </a:p>
          <a:p>
            <a:endParaRPr lang="de-DE" sz="1600" dirty="0"/>
          </a:p>
        </p:txBody>
      </p:sp>
      <p:sp>
        <p:nvSpPr>
          <p:cNvPr id="4" name="Datumsplatzhalter 3"/>
          <p:cNvSpPr>
            <a:spLocks noGrp="1"/>
          </p:cNvSpPr>
          <p:nvPr>
            <p:ph type="dt" sz="half" idx="10"/>
          </p:nvPr>
        </p:nvSpPr>
        <p:spPr/>
        <p:txBody>
          <a:bodyPr/>
          <a:lstStyle/>
          <a:p>
            <a:pPr>
              <a:defRPr/>
            </a:pPr>
            <a:fld id="{42678384-6A89-4086-8FD5-92B7EA231C70}" type="datetime2">
              <a:rPr lang="de-DE" altLang="de-DE" smtClean="0"/>
              <a:pPr>
                <a:defRPr/>
              </a:pPr>
              <a:t>Donnerstag, 22. September 2016</a:t>
            </a:fld>
            <a:endParaRPr lang="de-DE" altLang="de-DE"/>
          </a:p>
        </p:txBody>
      </p:sp>
      <p:sp>
        <p:nvSpPr>
          <p:cNvPr id="5" name="Fußzeilenplatzhalter 4"/>
          <p:cNvSpPr>
            <a:spLocks noGrp="1"/>
          </p:cNvSpPr>
          <p:nvPr>
            <p:ph type="ftr" sz="quarter" idx="11"/>
          </p:nvPr>
        </p:nvSpPr>
        <p:spPr/>
        <p:txBody>
          <a:bodyPr/>
          <a:lstStyle/>
          <a:p>
            <a:pPr>
              <a:defRPr/>
            </a:pPr>
            <a:r>
              <a:rPr lang="de-DE" altLang="de-DE" smtClean="0"/>
              <a:t>Hessisches Ministerium für Umwelt, Klimaschutz,</a:t>
            </a:r>
          </a:p>
          <a:p>
            <a:pPr>
              <a:defRPr/>
            </a:pPr>
            <a:r>
              <a:rPr lang="de-DE" altLang="de-DE" smtClean="0"/>
              <a:t>Landwirtschaft und Verbraucherschutz</a:t>
            </a:r>
            <a:endParaRPr lang="de-DE" altLang="de-DE"/>
          </a:p>
        </p:txBody>
      </p:sp>
    </p:spTree>
    <p:extLst>
      <p:ext uri="{BB962C8B-B14F-4D97-AF65-F5344CB8AC3E}">
        <p14:creationId xmlns:p14="http://schemas.microsoft.com/office/powerpoint/2010/main" val="3966241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a:t>Koalitionsvereinbarung für Hessen 2014:</a:t>
            </a:r>
          </a:p>
        </p:txBody>
      </p:sp>
      <p:sp>
        <p:nvSpPr>
          <p:cNvPr id="3" name="Inhaltsplatzhalter 2"/>
          <p:cNvSpPr>
            <a:spLocks noGrp="1"/>
          </p:cNvSpPr>
          <p:nvPr>
            <p:ph idx="1"/>
          </p:nvPr>
        </p:nvSpPr>
        <p:spPr>
          <a:xfrm>
            <a:off x="539552" y="1412776"/>
            <a:ext cx="7777163" cy="4497363"/>
          </a:xfrm>
        </p:spPr>
        <p:txBody>
          <a:bodyPr/>
          <a:lstStyle/>
          <a:p>
            <a:pPr>
              <a:lnSpc>
                <a:spcPct val="150000"/>
              </a:lnSpc>
            </a:pPr>
            <a:endParaRPr lang="de-DE" sz="3200" b="1" dirty="0" smtClean="0"/>
          </a:p>
          <a:p>
            <a:pPr>
              <a:lnSpc>
                <a:spcPct val="150000"/>
              </a:lnSpc>
            </a:pPr>
            <a:r>
              <a:rPr lang="de-DE" sz="3200" b="1" dirty="0" smtClean="0"/>
              <a:t>„</a:t>
            </a:r>
            <a:r>
              <a:rPr lang="de-DE" sz="3200" b="1" dirty="0"/>
              <a:t>Zum Erhalt und zur Schaffung natürlicher Lebensräume  werden wir die Umsetzung der europäischen Wasserrahmenrichtlinie engagiert voranbringen.“</a:t>
            </a:r>
          </a:p>
          <a:p>
            <a:endParaRPr lang="de-DE" dirty="0"/>
          </a:p>
        </p:txBody>
      </p:sp>
      <p:sp>
        <p:nvSpPr>
          <p:cNvPr id="4" name="Datumsplatzhalter 3"/>
          <p:cNvSpPr>
            <a:spLocks noGrp="1"/>
          </p:cNvSpPr>
          <p:nvPr>
            <p:ph type="dt" sz="half" idx="10"/>
          </p:nvPr>
        </p:nvSpPr>
        <p:spPr/>
        <p:txBody>
          <a:bodyPr/>
          <a:lstStyle/>
          <a:p>
            <a:pPr>
              <a:defRPr/>
            </a:pPr>
            <a:fld id="{42678384-6A89-4086-8FD5-92B7EA231C70}" type="datetime2">
              <a:rPr lang="de-DE" altLang="de-DE" smtClean="0"/>
              <a:pPr>
                <a:defRPr/>
              </a:pPr>
              <a:t>Donnerstag, 22. September 2016</a:t>
            </a:fld>
            <a:endParaRPr lang="de-DE" altLang="de-DE"/>
          </a:p>
        </p:txBody>
      </p:sp>
      <p:sp>
        <p:nvSpPr>
          <p:cNvPr id="5" name="Fußzeilenplatzhalter 4"/>
          <p:cNvSpPr>
            <a:spLocks noGrp="1"/>
          </p:cNvSpPr>
          <p:nvPr>
            <p:ph type="ftr" sz="quarter" idx="11"/>
          </p:nvPr>
        </p:nvSpPr>
        <p:spPr/>
        <p:txBody>
          <a:bodyPr/>
          <a:lstStyle/>
          <a:p>
            <a:pPr>
              <a:defRPr/>
            </a:pPr>
            <a:r>
              <a:rPr lang="de-DE" altLang="de-DE" smtClean="0"/>
              <a:t>Hessisches Ministerium für Umwelt, Klimaschutz,</a:t>
            </a:r>
          </a:p>
          <a:p>
            <a:pPr>
              <a:defRPr/>
            </a:pPr>
            <a:r>
              <a:rPr lang="de-DE" altLang="de-DE" smtClean="0"/>
              <a:t>Landwirtschaft und Verbraucherschutz</a:t>
            </a:r>
            <a:endParaRPr lang="de-DE" altLang="de-DE"/>
          </a:p>
        </p:txBody>
      </p:sp>
    </p:spTree>
    <p:extLst>
      <p:ext uri="{BB962C8B-B14F-4D97-AF65-F5344CB8AC3E}">
        <p14:creationId xmlns:p14="http://schemas.microsoft.com/office/powerpoint/2010/main" val="1230403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476672"/>
            <a:ext cx="7920880" cy="1368152"/>
          </a:xfrm>
        </p:spPr>
        <p:txBody>
          <a:bodyPr/>
          <a:lstStyle/>
          <a:p>
            <a:r>
              <a:rPr lang="de-DE" sz="2800" b="0" dirty="0" smtClean="0">
                <a:solidFill>
                  <a:schemeClr val="tx1"/>
                </a:solidFill>
              </a:rPr>
              <a:t>Ökologischer Zustand hessischer Fließgewässer</a:t>
            </a:r>
            <a:endParaRPr lang="de-DE" sz="2800" b="0" dirty="0">
              <a:solidFill>
                <a:schemeClr val="tx1"/>
              </a:solidFill>
            </a:endParaRPr>
          </a:p>
        </p:txBody>
      </p:sp>
      <p:sp>
        <p:nvSpPr>
          <p:cNvPr id="3" name="Textfeld 2"/>
          <p:cNvSpPr txBox="1"/>
          <p:nvPr/>
        </p:nvSpPr>
        <p:spPr>
          <a:xfrm>
            <a:off x="2987824" y="2420888"/>
            <a:ext cx="2304256" cy="461665"/>
          </a:xfrm>
          <a:prstGeom prst="rect">
            <a:avLst/>
          </a:prstGeom>
          <a:noFill/>
        </p:spPr>
        <p:txBody>
          <a:bodyPr wrap="square" rtlCol="0">
            <a:spAutoFit/>
          </a:bodyPr>
          <a:lstStyle/>
          <a:p>
            <a:r>
              <a:rPr lang="de-DE" dirty="0" smtClean="0"/>
              <a:t>Karte einfügen</a:t>
            </a:r>
            <a:endParaRPr lang="de-DE" dirty="0"/>
          </a:p>
        </p:txBody>
      </p:sp>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45428" y="1340768"/>
            <a:ext cx="3866732" cy="5464100"/>
          </a:xfrm>
          <a:prstGeom prst="rect">
            <a:avLst/>
          </a:prstGeom>
        </p:spPr>
      </p:pic>
    </p:spTree>
    <p:extLst>
      <p:ext uri="{BB962C8B-B14F-4D97-AF65-F5344CB8AC3E}">
        <p14:creationId xmlns:p14="http://schemas.microsoft.com/office/powerpoint/2010/main" val="1079195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Erheblicher Handlungsbedarf bei der Umsetzung der WRRL</a:t>
            </a:r>
          </a:p>
        </p:txBody>
      </p:sp>
      <p:sp>
        <p:nvSpPr>
          <p:cNvPr id="3" name="Inhaltsplatzhalter 2"/>
          <p:cNvSpPr>
            <a:spLocks noGrp="1"/>
          </p:cNvSpPr>
          <p:nvPr>
            <p:ph idx="1"/>
          </p:nvPr>
        </p:nvSpPr>
        <p:spPr/>
        <p:txBody>
          <a:bodyPr/>
          <a:lstStyle/>
          <a:p>
            <a:endParaRPr lang="de-DE" sz="2400" dirty="0" smtClean="0"/>
          </a:p>
          <a:p>
            <a:r>
              <a:rPr lang="de-DE" sz="2400" dirty="0" smtClean="0"/>
              <a:t>Entwurf </a:t>
            </a:r>
            <a:r>
              <a:rPr lang="de-DE" sz="2400" dirty="0"/>
              <a:t>des Bewirtschaftungsplans 2015-2021: von 435 bewerteten Wasserkörpern weisen lediglich insgesamt 21 Wasserkörper (5 %) einen guten Zustand/Potenzial auf.</a:t>
            </a:r>
          </a:p>
          <a:p>
            <a:endParaRPr lang="de-DE" altLang="de-DE" sz="2400" b="1" dirty="0"/>
          </a:p>
          <a:p>
            <a:r>
              <a:rPr lang="de-DE" altLang="de-DE" sz="2400" b="1" dirty="0"/>
              <a:t>Wichtige verursachende Faktoren:  </a:t>
            </a:r>
          </a:p>
          <a:p>
            <a:pPr>
              <a:buFont typeface="Wingdings" pitchFamily="2" charset="2"/>
              <a:buChar char="Ø"/>
            </a:pPr>
            <a:r>
              <a:rPr lang="de-DE" altLang="de-DE" sz="2400" dirty="0"/>
              <a:t>Erhebliche Veränderung vieler Oberflächengewässer in ihrer </a:t>
            </a:r>
            <a:r>
              <a:rPr lang="de-DE" altLang="de-DE" sz="2400" b="1" dirty="0"/>
              <a:t>Struktur </a:t>
            </a:r>
            <a:r>
              <a:rPr lang="de-DE" altLang="de-DE" sz="2400" dirty="0"/>
              <a:t>und ihrem Abflussgeschehen</a:t>
            </a:r>
          </a:p>
          <a:p>
            <a:pPr>
              <a:buFont typeface="Wingdings" pitchFamily="2" charset="2"/>
              <a:buChar char="Ø"/>
            </a:pPr>
            <a:r>
              <a:rPr lang="de-DE" altLang="de-DE" sz="2400" dirty="0"/>
              <a:t>Belastung mit </a:t>
            </a:r>
            <a:r>
              <a:rPr lang="de-DE" altLang="de-DE" sz="2400" b="1" dirty="0"/>
              <a:t>Nährstoffen (insbesondere Phosphor)</a:t>
            </a:r>
            <a:r>
              <a:rPr lang="de-DE" altLang="de-DE" sz="2400" dirty="0"/>
              <a:t> und organischen Stoffen</a:t>
            </a:r>
            <a:endParaRPr lang="de-DE" dirty="0"/>
          </a:p>
        </p:txBody>
      </p:sp>
      <p:sp>
        <p:nvSpPr>
          <p:cNvPr id="4" name="Datumsplatzhalter 3"/>
          <p:cNvSpPr>
            <a:spLocks noGrp="1"/>
          </p:cNvSpPr>
          <p:nvPr>
            <p:ph type="dt" sz="half" idx="10"/>
          </p:nvPr>
        </p:nvSpPr>
        <p:spPr/>
        <p:txBody>
          <a:bodyPr/>
          <a:lstStyle/>
          <a:p>
            <a:pPr>
              <a:defRPr/>
            </a:pPr>
            <a:fld id="{42678384-6A89-4086-8FD5-92B7EA231C70}" type="datetime2">
              <a:rPr lang="de-DE" altLang="de-DE" smtClean="0"/>
              <a:pPr>
                <a:defRPr/>
              </a:pPr>
              <a:t>Donnerstag, 22. September 2016</a:t>
            </a:fld>
            <a:endParaRPr lang="de-DE" altLang="de-DE"/>
          </a:p>
        </p:txBody>
      </p:sp>
    </p:spTree>
    <p:extLst>
      <p:ext uri="{BB962C8B-B14F-4D97-AF65-F5344CB8AC3E}">
        <p14:creationId xmlns:p14="http://schemas.microsoft.com/office/powerpoint/2010/main" val="1278096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692696"/>
            <a:ext cx="7777163" cy="936625"/>
          </a:xfrm>
        </p:spPr>
        <p:txBody>
          <a:bodyPr/>
          <a:lstStyle/>
          <a:p>
            <a:r>
              <a:rPr lang="de-DE" sz="2800" dirty="0"/>
              <a:t>Intensivierung der Anstrengungen </a:t>
            </a:r>
            <a:r>
              <a:rPr lang="de-DE" sz="2800" dirty="0" smtClean="0"/>
              <a:t>im </a:t>
            </a:r>
            <a:r>
              <a:rPr lang="de-DE" sz="2800" dirty="0"/>
              <a:t>Bereich </a:t>
            </a:r>
            <a:r>
              <a:rPr lang="de-DE" sz="2800" dirty="0" smtClean="0"/>
              <a:t>Phosphorreduzierung ist geboten </a:t>
            </a:r>
            <a:r>
              <a:rPr lang="de-DE" sz="2800" dirty="0"/>
              <a:t/>
            </a:r>
            <a:br>
              <a:rPr lang="de-DE" sz="2800" dirty="0"/>
            </a:br>
            <a:endParaRPr lang="de-DE" sz="2800" dirty="0"/>
          </a:p>
        </p:txBody>
      </p:sp>
      <p:sp>
        <p:nvSpPr>
          <p:cNvPr id="3" name="Inhaltsplatzhalter 2"/>
          <p:cNvSpPr>
            <a:spLocks noGrp="1"/>
          </p:cNvSpPr>
          <p:nvPr>
            <p:ph idx="1"/>
          </p:nvPr>
        </p:nvSpPr>
        <p:spPr>
          <a:xfrm>
            <a:off x="539552" y="1844824"/>
            <a:ext cx="7777163" cy="4352925"/>
          </a:xfrm>
        </p:spPr>
        <p:txBody>
          <a:bodyPr/>
          <a:lstStyle/>
          <a:p>
            <a:pPr>
              <a:buFont typeface="Wingdings" panose="05000000000000000000" pitchFamily="2" charset="2"/>
              <a:buChar char="§"/>
            </a:pPr>
            <a:r>
              <a:rPr lang="de-DE" sz="2800" b="1" dirty="0" smtClean="0"/>
              <a:t>Änderungen gegenüber  Maßnahmen-programm 2009 / Arbeitshilfe 2011:</a:t>
            </a:r>
          </a:p>
          <a:p>
            <a:pPr>
              <a:buFont typeface="Wingdings" panose="05000000000000000000" pitchFamily="2" charset="2"/>
              <a:buChar char="Ø"/>
            </a:pPr>
            <a:r>
              <a:rPr lang="de-DE" sz="2800" dirty="0" smtClean="0"/>
              <a:t>Erhöhte Anforderungen für Größenklassen 4 und 5</a:t>
            </a:r>
          </a:p>
          <a:p>
            <a:pPr>
              <a:buFont typeface="Wingdings" panose="05000000000000000000" pitchFamily="2" charset="2"/>
              <a:buChar char="Ø"/>
            </a:pPr>
            <a:r>
              <a:rPr lang="de-DE" sz="2800" dirty="0" smtClean="0"/>
              <a:t>Verbindliche Vorgaben für Betreiber – nicht nur Orientierung  am Prinzip der Freiwilligkeit</a:t>
            </a:r>
          </a:p>
          <a:p>
            <a:pPr>
              <a:buFont typeface="Wingdings" panose="05000000000000000000" pitchFamily="2" charset="2"/>
              <a:buChar char="Ø"/>
            </a:pPr>
            <a:r>
              <a:rPr lang="de-DE" sz="2800" dirty="0" smtClean="0"/>
              <a:t>Erweiterung des Handlungsrahmens  –  weitere Wasserkörper sind betroffen.</a:t>
            </a:r>
          </a:p>
          <a:p>
            <a:pPr>
              <a:buFont typeface="Wingdings" panose="05000000000000000000" pitchFamily="2" charset="2"/>
              <a:buChar char="§"/>
            </a:pPr>
            <a:endParaRPr lang="de-DE" sz="2800" b="1" dirty="0" smtClean="0"/>
          </a:p>
          <a:p>
            <a:pPr>
              <a:buFont typeface="Wingdings" panose="05000000000000000000" pitchFamily="2" charset="2"/>
              <a:buChar char="§"/>
            </a:pPr>
            <a:r>
              <a:rPr lang="de-DE" sz="2800" b="1" dirty="0" smtClean="0"/>
              <a:t>Vorgehen mit Augenmaß! (z.B.: keine Maßnahmen an KLA der Größenklasse 1)</a:t>
            </a:r>
            <a:endParaRPr lang="de-DE" sz="2800" b="1" dirty="0"/>
          </a:p>
          <a:p>
            <a:endParaRPr lang="de-DE" dirty="0"/>
          </a:p>
        </p:txBody>
      </p:sp>
      <p:sp>
        <p:nvSpPr>
          <p:cNvPr id="4" name="Datumsplatzhalter 3"/>
          <p:cNvSpPr>
            <a:spLocks noGrp="1"/>
          </p:cNvSpPr>
          <p:nvPr>
            <p:ph type="dt" sz="half" idx="10"/>
          </p:nvPr>
        </p:nvSpPr>
        <p:spPr/>
        <p:txBody>
          <a:bodyPr/>
          <a:lstStyle/>
          <a:p>
            <a:pPr>
              <a:defRPr/>
            </a:pPr>
            <a:fld id="{4561F073-B0DF-47D1-A355-11FBCCF08046}" type="datetime1">
              <a:rPr lang="de-DE" smtClean="0"/>
              <a:pPr>
                <a:defRPr/>
              </a:pPr>
              <a:t>22.09.2016</a:t>
            </a:fld>
            <a:endParaRPr lang="de-DE" dirty="0"/>
          </a:p>
        </p:txBody>
      </p:sp>
      <p:sp>
        <p:nvSpPr>
          <p:cNvPr id="5" name="Fußzeilenplatzhalter 4"/>
          <p:cNvSpPr>
            <a:spLocks noGrp="1"/>
          </p:cNvSpPr>
          <p:nvPr>
            <p:ph type="ftr" sz="quarter" idx="4294967295"/>
          </p:nvPr>
        </p:nvSpPr>
        <p:spPr>
          <a:xfrm>
            <a:off x="1979712" y="6237312"/>
            <a:ext cx="3896171" cy="457200"/>
          </a:xfrm>
          <a:prstGeom prst="rect">
            <a:avLst/>
          </a:prstGeom>
        </p:spPr>
        <p:txBody>
          <a:bodyPr/>
          <a:lstStyle/>
          <a:p>
            <a:pPr>
              <a:defRPr/>
            </a:pPr>
            <a:endParaRPr lang="de-DE" dirty="0"/>
          </a:p>
        </p:txBody>
      </p:sp>
    </p:spTree>
    <p:extLst>
      <p:ext uri="{BB962C8B-B14F-4D97-AF65-F5344CB8AC3E}">
        <p14:creationId xmlns:p14="http://schemas.microsoft.com/office/powerpoint/2010/main" val="11923442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1560" y="692696"/>
            <a:ext cx="7777163" cy="936625"/>
          </a:xfrm>
        </p:spPr>
        <p:txBody>
          <a:bodyPr/>
          <a:lstStyle/>
          <a:p>
            <a:r>
              <a:rPr lang="de-DE" sz="1800" dirty="0" smtClean="0"/>
              <a:t>Künftige Anforderungen an die Phosphor-Elimination in Hessen</a:t>
            </a:r>
            <a:endParaRPr lang="de-DE" sz="1800" dirty="0"/>
          </a:p>
        </p:txBody>
      </p:sp>
      <p:sp>
        <p:nvSpPr>
          <p:cNvPr id="3" name="Inhaltsplatzhalter 2"/>
          <p:cNvSpPr>
            <a:spLocks noGrp="1"/>
          </p:cNvSpPr>
          <p:nvPr>
            <p:ph idx="1"/>
          </p:nvPr>
        </p:nvSpPr>
        <p:spPr>
          <a:xfrm>
            <a:off x="683568" y="1772816"/>
            <a:ext cx="7777163" cy="4352925"/>
          </a:xfrm>
        </p:spPr>
        <p:txBody>
          <a:bodyPr/>
          <a:lstStyle/>
          <a:p>
            <a:pPr marL="0" indent="0">
              <a:buNone/>
            </a:pPr>
            <a:endParaRPr lang="de-DE" dirty="0" smtClean="0"/>
          </a:p>
          <a:p>
            <a:pPr>
              <a:buFont typeface="Wingdings" panose="05000000000000000000" pitchFamily="2" charset="2"/>
              <a:buChar char="Ø"/>
            </a:pPr>
            <a:endParaRPr lang="de-DE" dirty="0"/>
          </a:p>
        </p:txBody>
      </p:sp>
      <p:graphicFrame>
        <p:nvGraphicFramePr>
          <p:cNvPr id="6" name="Tabelle 5"/>
          <p:cNvGraphicFramePr>
            <a:graphicFrameLocks noGrp="1"/>
          </p:cNvGraphicFramePr>
          <p:nvPr>
            <p:extLst>
              <p:ext uri="{D42A27DB-BD31-4B8C-83A1-F6EECF244321}">
                <p14:modId xmlns:p14="http://schemas.microsoft.com/office/powerpoint/2010/main" val="1697524496"/>
              </p:ext>
            </p:extLst>
          </p:nvPr>
        </p:nvGraphicFramePr>
        <p:xfrm>
          <a:off x="755576" y="1268760"/>
          <a:ext cx="7200799" cy="5421170"/>
        </p:xfrm>
        <a:graphic>
          <a:graphicData uri="http://schemas.openxmlformats.org/drawingml/2006/table">
            <a:tbl>
              <a:tblPr firstRow="1" firstCol="1" bandRow="1">
                <a:tableStyleId>{5C22544A-7EE6-4342-B048-85BDC9FD1C3A}</a:tableStyleId>
              </a:tblPr>
              <a:tblGrid>
                <a:gridCol w="2160240"/>
                <a:gridCol w="2688298"/>
                <a:gridCol w="2352261"/>
              </a:tblGrid>
              <a:tr h="329992">
                <a:tc>
                  <a:txBody>
                    <a:bodyPr/>
                    <a:lstStyle/>
                    <a:p>
                      <a:pPr>
                        <a:spcAft>
                          <a:spcPts val="0"/>
                        </a:spcAft>
                      </a:pPr>
                      <a:r>
                        <a:rPr lang="de-DE" sz="1800" dirty="0">
                          <a:effectLst/>
                        </a:rPr>
                        <a:t>Kläranlagen</a:t>
                      </a:r>
                      <a:endParaRPr lang="de-DE" sz="1800" dirty="0">
                        <a:effectLst/>
                        <a:latin typeface="Arial"/>
                        <a:ea typeface="Calibri"/>
                        <a:cs typeface="Times New Roman"/>
                      </a:endParaRPr>
                    </a:p>
                  </a:txBody>
                  <a:tcPr marL="48128" marR="48128" marT="0" marB="0"/>
                </a:tc>
                <a:tc>
                  <a:txBody>
                    <a:bodyPr/>
                    <a:lstStyle/>
                    <a:p>
                      <a:pPr>
                        <a:spcAft>
                          <a:spcPts val="0"/>
                        </a:spcAft>
                      </a:pPr>
                      <a:r>
                        <a:rPr lang="de-DE" sz="1800" dirty="0" smtClean="0">
                          <a:effectLst/>
                        </a:rPr>
                        <a:t>Anforderung  </a:t>
                      </a:r>
                      <a:r>
                        <a:rPr lang="de-DE" sz="1800" dirty="0" err="1" smtClean="0">
                          <a:effectLst/>
                        </a:rPr>
                        <a:t>Pges</a:t>
                      </a:r>
                      <a:endParaRPr lang="de-DE" sz="1800" dirty="0">
                        <a:effectLst/>
                        <a:latin typeface="Arial"/>
                        <a:ea typeface="Calibri"/>
                        <a:cs typeface="Times New Roman"/>
                      </a:endParaRPr>
                    </a:p>
                  </a:txBody>
                  <a:tcPr marL="48128" marR="48128" marT="0" marB="0"/>
                </a:tc>
                <a:tc>
                  <a:txBody>
                    <a:bodyPr/>
                    <a:lstStyle/>
                    <a:p>
                      <a:pPr>
                        <a:spcAft>
                          <a:spcPts val="0"/>
                        </a:spcAft>
                      </a:pPr>
                      <a:r>
                        <a:rPr lang="de-DE" sz="1800" dirty="0">
                          <a:effectLst/>
                        </a:rPr>
                        <a:t>Maßnahmen</a:t>
                      </a:r>
                      <a:endParaRPr lang="de-DE" sz="1800" dirty="0">
                        <a:effectLst/>
                        <a:latin typeface="Arial"/>
                        <a:ea typeface="Calibri"/>
                        <a:cs typeface="Times New Roman"/>
                      </a:endParaRPr>
                    </a:p>
                  </a:txBody>
                  <a:tcPr marL="48128" marR="48128" marT="0" marB="0"/>
                </a:tc>
              </a:tr>
              <a:tr h="1007492">
                <a:tc>
                  <a:txBody>
                    <a:bodyPr/>
                    <a:lstStyle/>
                    <a:p>
                      <a:pPr>
                        <a:spcAft>
                          <a:spcPts val="0"/>
                        </a:spcAft>
                      </a:pPr>
                      <a:r>
                        <a:rPr lang="de-DE" sz="1800" dirty="0">
                          <a:effectLst/>
                        </a:rPr>
                        <a:t>Größenklasse </a:t>
                      </a:r>
                      <a:r>
                        <a:rPr lang="de-DE" sz="1800" dirty="0" smtClean="0">
                          <a:effectLst/>
                        </a:rPr>
                        <a:t> 5</a:t>
                      </a:r>
                      <a:endParaRPr lang="de-DE" sz="1800" dirty="0">
                        <a:effectLst/>
                      </a:endParaRPr>
                    </a:p>
                    <a:p>
                      <a:pPr>
                        <a:spcAft>
                          <a:spcPts val="0"/>
                        </a:spcAft>
                      </a:pPr>
                      <a:r>
                        <a:rPr lang="de-DE" sz="1200" dirty="0">
                          <a:effectLst/>
                        </a:rPr>
                        <a:t> </a:t>
                      </a:r>
                    </a:p>
                    <a:p>
                      <a:pPr>
                        <a:spcAft>
                          <a:spcPts val="0"/>
                        </a:spcAft>
                      </a:pPr>
                      <a:r>
                        <a:rPr lang="de-DE" sz="1200" dirty="0">
                          <a:effectLst/>
                        </a:rPr>
                        <a:t> </a:t>
                      </a:r>
                    </a:p>
                    <a:p>
                      <a:pPr indent="449580">
                        <a:spcAft>
                          <a:spcPts val="0"/>
                        </a:spcAft>
                      </a:pPr>
                      <a:r>
                        <a:rPr lang="de-DE" sz="1200" dirty="0">
                          <a:effectLst/>
                        </a:rPr>
                        <a:t> </a:t>
                      </a:r>
                      <a:endParaRPr lang="de-DE" sz="1200" dirty="0">
                        <a:effectLst/>
                        <a:latin typeface="Arial"/>
                        <a:ea typeface="Calibri"/>
                        <a:cs typeface="Times New Roman"/>
                      </a:endParaRPr>
                    </a:p>
                  </a:txBody>
                  <a:tcPr marL="48128" marR="48128" marT="0" marB="0"/>
                </a:tc>
                <a:tc>
                  <a:txBody>
                    <a:bodyPr/>
                    <a:lstStyle/>
                    <a:p>
                      <a:pPr>
                        <a:spcAft>
                          <a:spcPts val="0"/>
                        </a:spcAft>
                      </a:pPr>
                      <a:r>
                        <a:rPr lang="de-DE" sz="1600" b="1" dirty="0" smtClean="0">
                          <a:effectLst/>
                        </a:rPr>
                        <a:t>Monatsmittelwert  (Eigenkontrolle):   0,2 mg/l</a:t>
                      </a:r>
                    </a:p>
                    <a:p>
                      <a:pPr>
                        <a:spcAft>
                          <a:spcPts val="0"/>
                        </a:spcAft>
                      </a:pPr>
                      <a:r>
                        <a:rPr lang="de-DE" sz="1600" b="1" dirty="0" err="1" smtClean="0">
                          <a:effectLst/>
                          <a:latin typeface="Arial"/>
                          <a:ea typeface="Calibri"/>
                          <a:cs typeface="Times New Roman"/>
                        </a:rPr>
                        <a:t>Überwachungsw</a:t>
                      </a:r>
                      <a:r>
                        <a:rPr lang="de-DE" sz="1600" b="1" dirty="0" smtClean="0">
                          <a:effectLst/>
                          <a:latin typeface="Arial"/>
                          <a:ea typeface="Calibri"/>
                          <a:cs typeface="Times New Roman"/>
                        </a:rPr>
                        <a:t>.: 0,4 mg/l  </a:t>
                      </a:r>
                      <a:r>
                        <a:rPr lang="de-DE" sz="1600" b="0" dirty="0" smtClean="0">
                          <a:effectLst/>
                          <a:latin typeface="Arial"/>
                          <a:ea typeface="Calibri"/>
                          <a:cs typeface="Times New Roman"/>
                        </a:rPr>
                        <a:t>Arbeitshilfe:</a:t>
                      </a:r>
                      <a:r>
                        <a:rPr lang="de-DE" sz="1600" dirty="0" smtClean="0">
                          <a:effectLst/>
                          <a:latin typeface="Arial"/>
                          <a:ea typeface="Calibri"/>
                          <a:cs typeface="Times New Roman"/>
                        </a:rPr>
                        <a:t> 0,5 mg/l (in 2h- Probe)</a:t>
                      </a:r>
                      <a:endParaRPr lang="de-DE" sz="1600" dirty="0">
                        <a:effectLst/>
                        <a:latin typeface="Arial"/>
                        <a:ea typeface="Calibri"/>
                        <a:cs typeface="Times New Roman"/>
                      </a:endParaRPr>
                    </a:p>
                  </a:txBody>
                  <a:tcPr marL="48128" marR="48128" marT="0" marB="0"/>
                </a:tc>
                <a:tc>
                  <a:txBody>
                    <a:bodyPr/>
                    <a:lstStyle/>
                    <a:p>
                      <a:pPr>
                        <a:spcAft>
                          <a:spcPts val="0"/>
                        </a:spcAft>
                      </a:pPr>
                      <a:r>
                        <a:rPr lang="de-DE" sz="1200" dirty="0" smtClean="0">
                          <a:effectLst/>
                        </a:rPr>
                        <a:t>i.d.R. </a:t>
                      </a:r>
                      <a:r>
                        <a:rPr lang="de-DE" sz="1800" b="1" dirty="0" smtClean="0">
                          <a:effectLst/>
                        </a:rPr>
                        <a:t>Filtration </a:t>
                      </a:r>
                      <a:endParaRPr lang="de-DE" sz="1800" b="1" dirty="0">
                        <a:effectLst/>
                        <a:latin typeface="Arial"/>
                        <a:ea typeface="Calibri"/>
                        <a:cs typeface="Times New Roman"/>
                      </a:endParaRPr>
                    </a:p>
                  </a:txBody>
                  <a:tcPr marL="48128" marR="48128" marT="0" marB="0"/>
                </a:tc>
              </a:tr>
              <a:tr h="1610818">
                <a:tc>
                  <a:txBody>
                    <a:bodyPr/>
                    <a:lstStyle/>
                    <a:p>
                      <a:pPr>
                        <a:spcAft>
                          <a:spcPts val="0"/>
                        </a:spcAft>
                      </a:pPr>
                      <a:r>
                        <a:rPr lang="de-DE" sz="1800" dirty="0">
                          <a:solidFill>
                            <a:schemeClr val="accent3"/>
                          </a:solidFill>
                          <a:effectLst/>
                        </a:rPr>
                        <a:t>Größenklasse</a:t>
                      </a:r>
                      <a:r>
                        <a:rPr lang="de-DE" sz="1400" dirty="0">
                          <a:solidFill>
                            <a:schemeClr val="accent3"/>
                          </a:solidFill>
                          <a:effectLst/>
                        </a:rPr>
                        <a:t> </a:t>
                      </a:r>
                      <a:r>
                        <a:rPr lang="de-DE" sz="1400" dirty="0" smtClean="0">
                          <a:solidFill>
                            <a:schemeClr val="accent3"/>
                          </a:solidFill>
                          <a:effectLst/>
                        </a:rPr>
                        <a:t> </a:t>
                      </a:r>
                      <a:r>
                        <a:rPr lang="de-DE" sz="1800" dirty="0" smtClean="0">
                          <a:solidFill>
                            <a:schemeClr val="accent3"/>
                          </a:solidFill>
                          <a:effectLst/>
                        </a:rPr>
                        <a:t>4</a:t>
                      </a:r>
                      <a:endParaRPr lang="de-DE" sz="1800" dirty="0">
                        <a:solidFill>
                          <a:schemeClr val="accent3"/>
                        </a:solidFill>
                        <a:effectLst/>
                      </a:endParaRPr>
                    </a:p>
                    <a:p>
                      <a:pPr>
                        <a:spcAft>
                          <a:spcPts val="0"/>
                        </a:spcAft>
                      </a:pPr>
                      <a:r>
                        <a:rPr lang="de-DE" sz="1400" dirty="0">
                          <a:solidFill>
                            <a:schemeClr val="accent3"/>
                          </a:solidFill>
                          <a:effectLst/>
                        </a:rPr>
                        <a:t>in den Einzugsgebieten von Schwarzbach (Ried), Rodau und </a:t>
                      </a:r>
                      <a:r>
                        <a:rPr lang="de-DE" sz="1400" dirty="0" err="1" smtClean="0">
                          <a:solidFill>
                            <a:schemeClr val="accent3"/>
                          </a:solidFill>
                          <a:effectLst/>
                        </a:rPr>
                        <a:t>Urselbach</a:t>
                      </a:r>
                      <a:r>
                        <a:rPr lang="de-DE" sz="1400" dirty="0" smtClean="0">
                          <a:solidFill>
                            <a:schemeClr val="accent3"/>
                          </a:solidFill>
                          <a:effectLst/>
                        </a:rPr>
                        <a:t> </a:t>
                      </a:r>
                    </a:p>
                    <a:p>
                      <a:pPr>
                        <a:spcAft>
                          <a:spcPts val="0"/>
                        </a:spcAft>
                      </a:pPr>
                      <a:r>
                        <a:rPr lang="de-DE" sz="1400" dirty="0" smtClean="0">
                          <a:solidFill>
                            <a:schemeClr val="accent3"/>
                          </a:solidFill>
                          <a:effectLst/>
                        </a:rPr>
                        <a:t>sowie  von einzelnen Talsperren</a:t>
                      </a:r>
                      <a:endParaRPr lang="de-DE" sz="1400" dirty="0">
                        <a:solidFill>
                          <a:schemeClr val="accent3"/>
                        </a:solidFill>
                        <a:effectLst/>
                        <a:latin typeface="Arial"/>
                        <a:ea typeface="Calibri"/>
                        <a:cs typeface="Times New Roman"/>
                      </a:endParaRPr>
                    </a:p>
                  </a:txBody>
                  <a:tcPr marL="48128" marR="48128" marT="0" marB="0"/>
                </a:tc>
                <a:tc>
                  <a:txBody>
                    <a:bodyPr/>
                    <a:lstStyle/>
                    <a:p>
                      <a:pPr>
                        <a:spcAft>
                          <a:spcPts val="0"/>
                        </a:spcAft>
                      </a:pPr>
                      <a:r>
                        <a:rPr lang="de-DE" sz="1600" b="1" dirty="0" smtClean="0">
                          <a:effectLst/>
                        </a:rPr>
                        <a:t>Wie GK 5</a:t>
                      </a:r>
                      <a:endParaRPr lang="de-DE" sz="1600" dirty="0">
                        <a:effectLst/>
                        <a:latin typeface="Arial"/>
                        <a:ea typeface="Calibri"/>
                        <a:cs typeface="Times New Roman"/>
                      </a:endParaRPr>
                    </a:p>
                  </a:txBody>
                  <a:tcPr marL="48128" marR="48128" marT="0" marB="0"/>
                </a:tc>
                <a:tc>
                  <a:txBody>
                    <a:bodyPr/>
                    <a:lstStyle/>
                    <a:p>
                      <a:pPr>
                        <a:spcAft>
                          <a:spcPts val="0"/>
                        </a:spcAft>
                      </a:pPr>
                      <a:r>
                        <a:rPr lang="de-DE" sz="1200" b="0" dirty="0" smtClean="0">
                          <a:effectLst/>
                        </a:rPr>
                        <a:t>i.d.R.</a:t>
                      </a:r>
                    </a:p>
                    <a:p>
                      <a:pPr>
                        <a:spcAft>
                          <a:spcPts val="0"/>
                        </a:spcAft>
                      </a:pPr>
                      <a:r>
                        <a:rPr lang="de-DE" sz="1800" b="1" dirty="0" smtClean="0">
                          <a:effectLst/>
                        </a:rPr>
                        <a:t>Filtration</a:t>
                      </a:r>
                      <a:endParaRPr lang="de-DE" sz="1800" b="1" dirty="0">
                        <a:effectLst/>
                        <a:latin typeface="Arial"/>
                        <a:ea typeface="Calibri"/>
                        <a:cs typeface="Times New Roman"/>
                      </a:endParaRPr>
                    </a:p>
                  </a:txBody>
                  <a:tcPr marL="48128" marR="48128" marT="0" marB="0"/>
                </a:tc>
              </a:tr>
              <a:tr h="1225232">
                <a:tc>
                  <a:txBody>
                    <a:bodyPr/>
                    <a:lstStyle/>
                    <a:p>
                      <a:pPr>
                        <a:spcAft>
                          <a:spcPts val="0"/>
                        </a:spcAft>
                      </a:pPr>
                      <a:r>
                        <a:rPr lang="de-DE" sz="1800" dirty="0">
                          <a:effectLst/>
                        </a:rPr>
                        <a:t>Größenklasse </a:t>
                      </a:r>
                      <a:r>
                        <a:rPr lang="de-DE" sz="1800" dirty="0" smtClean="0">
                          <a:effectLst/>
                        </a:rPr>
                        <a:t> 4  </a:t>
                      </a:r>
                      <a:r>
                        <a:rPr lang="de-DE" sz="1200" dirty="0" smtClean="0">
                          <a:effectLst/>
                        </a:rPr>
                        <a:t>(restliche)</a:t>
                      </a:r>
                      <a:endParaRPr lang="de-DE" sz="1200" dirty="0">
                        <a:effectLst/>
                        <a:latin typeface="Arial"/>
                        <a:ea typeface="Calibri"/>
                        <a:cs typeface="Times New Roman"/>
                      </a:endParaRPr>
                    </a:p>
                  </a:txBody>
                  <a:tcPr marL="48128" marR="48128" marT="0" marB="0"/>
                </a:tc>
                <a:tc>
                  <a:txBody>
                    <a:bodyPr/>
                    <a:lstStyle/>
                    <a:p>
                      <a:pPr>
                        <a:spcAft>
                          <a:spcPts val="0"/>
                        </a:spcAft>
                      </a:pPr>
                      <a:r>
                        <a:rPr lang="de-DE" sz="1600" b="1" dirty="0" smtClean="0">
                          <a:solidFill>
                            <a:schemeClr val="tx1"/>
                          </a:solidFill>
                          <a:effectLst/>
                        </a:rPr>
                        <a:t>Monatsmittelwert  (Eigenkontrolle):   0,5 </a:t>
                      </a:r>
                      <a:r>
                        <a:rPr lang="de-DE" sz="1600" b="1" dirty="0">
                          <a:solidFill>
                            <a:schemeClr val="tx1"/>
                          </a:solidFill>
                          <a:effectLst/>
                        </a:rPr>
                        <a:t>mg/l </a:t>
                      </a:r>
                      <a:r>
                        <a:rPr lang="de-DE" sz="1600" b="1" dirty="0" smtClean="0">
                          <a:solidFill>
                            <a:schemeClr val="tx1"/>
                          </a:solidFill>
                          <a:effectLst/>
                        </a:rPr>
                        <a:t> </a:t>
                      </a:r>
                    </a:p>
                    <a:p>
                      <a:pPr>
                        <a:spcAft>
                          <a:spcPts val="0"/>
                        </a:spcAft>
                      </a:pPr>
                      <a:r>
                        <a:rPr lang="de-DE" sz="1600" b="1" dirty="0" err="1" smtClean="0">
                          <a:solidFill>
                            <a:schemeClr val="tx1"/>
                          </a:solidFill>
                          <a:effectLst/>
                        </a:rPr>
                        <a:t>Überwachungsw</a:t>
                      </a:r>
                      <a:r>
                        <a:rPr lang="de-DE" sz="1600" b="1" dirty="0" smtClean="0">
                          <a:solidFill>
                            <a:schemeClr val="tx1"/>
                          </a:solidFill>
                          <a:effectLst/>
                        </a:rPr>
                        <a:t>.: 0,7 mg/l </a:t>
                      </a:r>
                    </a:p>
                    <a:p>
                      <a:pPr>
                        <a:spcAft>
                          <a:spcPts val="0"/>
                        </a:spcAft>
                      </a:pPr>
                      <a:r>
                        <a:rPr lang="de-DE" sz="1600" b="0" dirty="0" smtClean="0">
                          <a:solidFill>
                            <a:schemeClr val="tx1"/>
                          </a:solidFill>
                          <a:effectLst/>
                        </a:rPr>
                        <a:t>Arbeitshilfe: 1,0 mg/l  (in 2h – Probe)</a:t>
                      </a:r>
                      <a:r>
                        <a:rPr lang="de-DE" sz="1600" b="1" dirty="0" smtClean="0">
                          <a:solidFill>
                            <a:schemeClr val="tx1"/>
                          </a:solidFill>
                          <a:effectLst/>
                        </a:rPr>
                        <a:t> </a:t>
                      </a:r>
                      <a:endParaRPr lang="de-DE" sz="1600" b="1" dirty="0">
                        <a:solidFill>
                          <a:schemeClr val="tx1"/>
                        </a:solidFill>
                        <a:effectLst/>
                      </a:endParaRPr>
                    </a:p>
                    <a:p>
                      <a:pPr>
                        <a:spcAft>
                          <a:spcPts val="0"/>
                        </a:spcAft>
                      </a:pPr>
                      <a:r>
                        <a:rPr lang="de-DE" sz="1600" b="1" dirty="0" err="1" smtClean="0">
                          <a:solidFill>
                            <a:schemeClr val="tx1"/>
                          </a:solidFill>
                          <a:effectLst/>
                          <a:latin typeface="Arial"/>
                          <a:ea typeface="Calibri"/>
                          <a:cs typeface="Times New Roman"/>
                        </a:rPr>
                        <a:t>ortho</a:t>
                      </a:r>
                      <a:r>
                        <a:rPr lang="de-DE" sz="1600" b="1" dirty="0" smtClean="0">
                          <a:solidFill>
                            <a:schemeClr val="tx1"/>
                          </a:solidFill>
                          <a:effectLst/>
                          <a:latin typeface="Arial"/>
                          <a:ea typeface="Calibri"/>
                          <a:cs typeface="Times New Roman"/>
                        </a:rPr>
                        <a:t>-P: 0,2 mg/l (24h)</a:t>
                      </a:r>
                      <a:endParaRPr lang="de-DE" sz="1600" b="1" dirty="0">
                        <a:solidFill>
                          <a:schemeClr val="tx1"/>
                        </a:solidFill>
                        <a:effectLst/>
                        <a:latin typeface="Arial"/>
                        <a:ea typeface="Calibri"/>
                        <a:cs typeface="Times New Roman"/>
                      </a:endParaRPr>
                    </a:p>
                  </a:txBody>
                  <a:tcPr marL="48128" marR="48128" marT="0" marB="0"/>
                </a:tc>
                <a:tc>
                  <a:txBody>
                    <a:bodyPr/>
                    <a:lstStyle/>
                    <a:p>
                      <a:pPr>
                        <a:spcAft>
                          <a:spcPts val="0"/>
                        </a:spcAft>
                      </a:pPr>
                      <a:r>
                        <a:rPr lang="de-DE" sz="1200" b="1" dirty="0">
                          <a:effectLst/>
                        </a:rPr>
                        <a:t>Optimierung</a:t>
                      </a:r>
                      <a:r>
                        <a:rPr lang="de-DE" sz="1800" dirty="0">
                          <a:effectLst/>
                        </a:rPr>
                        <a:t> </a:t>
                      </a:r>
                      <a:r>
                        <a:rPr lang="de-DE" sz="1200" dirty="0">
                          <a:effectLst/>
                        </a:rPr>
                        <a:t>der vorhandenen Einrichtungen zur </a:t>
                      </a:r>
                      <a:r>
                        <a:rPr lang="de-DE" sz="1800" b="1" dirty="0" smtClean="0">
                          <a:effectLst/>
                        </a:rPr>
                        <a:t>Phosphorfällung</a:t>
                      </a:r>
                      <a:endParaRPr lang="de-DE" sz="1800" b="1" dirty="0">
                        <a:effectLst/>
                        <a:latin typeface="Arial"/>
                        <a:ea typeface="Calibri"/>
                        <a:cs typeface="Times New Roman"/>
                      </a:endParaRPr>
                    </a:p>
                  </a:txBody>
                  <a:tcPr marL="48128" marR="48128" marT="0" marB="0"/>
                </a:tc>
              </a:tr>
              <a:tr h="798120">
                <a:tc>
                  <a:txBody>
                    <a:bodyPr/>
                    <a:lstStyle/>
                    <a:p>
                      <a:pPr>
                        <a:spcAft>
                          <a:spcPts val="0"/>
                        </a:spcAft>
                      </a:pPr>
                      <a:r>
                        <a:rPr lang="de-DE" sz="1800" dirty="0">
                          <a:effectLst/>
                        </a:rPr>
                        <a:t>Größenklasse </a:t>
                      </a:r>
                      <a:r>
                        <a:rPr lang="de-DE" sz="1800" dirty="0" smtClean="0">
                          <a:effectLst/>
                        </a:rPr>
                        <a:t>2 </a:t>
                      </a:r>
                      <a:r>
                        <a:rPr lang="de-DE" sz="1800" baseline="0" dirty="0" smtClean="0">
                          <a:effectLst/>
                        </a:rPr>
                        <a:t> </a:t>
                      </a:r>
                    </a:p>
                    <a:p>
                      <a:pPr>
                        <a:spcAft>
                          <a:spcPts val="0"/>
                        </a:spcAft>
                      </a:pPr>
                      <a:r>
                        <a:rPr lang="de-DE" sz="1800" baseline="0" dirty="0" smtClean="0">
                          <a:effectLst/>
                        </a:rPr>
                        <a:t>Größenklasse 3</a:t>
                      </a:r>
                      <a:endParaRPr lang="de-DE" sz="1800" dirty="0">
                        <a:effectLst/>
                      </a:endParaRPr>
                    </a:p>
                    <a:p>
                      <a:pPr>
                        <a:spcAft>
                          <a:spcPts val="0"/>
                        </a:spcAft>
                      </a:pPr>
                      <a:endParaRPr lang="de-DE" sz="1200" dirty="0">
                        <a:effectLst/>
                        <a:latin typeface="Arial"/>
                        <a:ea typeface="Calibri"/>
                        <a:cs typeface="Times New Roman"/>
                      </a:endParaRPr>
                    </a:p>
                  </a:txBody>
                  <a:tcPr marL="48128" marR="48128" marT="0" marB="0"/>
                </a:tc>
                <a:tc>
                  <a:txBody>
                    <a:bodyPr/>
                    <a:lstStyle/>
                    <a:p>
                      <a:pPr>
                        <a:spcAft>
                          <a:spcPts val="0"/>
                        </a:spcAft>
                      </a:pPr>
                      <a:r>
                        <a:rPr lang="de-DE" sz="1600" b="1" dirty="0" smtClean="0">
                          <a:effectLst/>
                        </a:rPr>
                        <a:t>Überwachungswert:  </a:t>
                      </a:r>
                      <a:r>
                        <a:rPr lang="de-DE" sz="1600" b="1" dirty="0">
                          <a:effectLst/>
                        </a:rPr>
                        <a:t>2,0 mg/l </a:t>
                      </a:r>
                      <a:r>
                        <a:rPr lang="de-DE" sz="1600" b="1" dirty="0" smtClean="0">
                          <a:effectLst/>
                        </a:rPr>
                        <a:t> </a:t>
                      </a:r>
                    </a:p>
                    <a:p>
                      <a:pPr>
                        <a:spcAft>
                          <a:spcPts val="0"/>
                        </a:spcAft>
                      </a:pPr>
                      <a:r>
                        <a:rPr lang="de-DE" sz="1600" dirty="0" smtClean="0">
                          <a:effectLst/>
                        </a:rPr>
                        <a:t>wie Arbeitshilfe</a:t>
                      </a:r>
                      <a:endParaRPr lang="de-DE" sz="1600" dirty="0">
                        <a:effectLst/>
                        <a:latin typeface="Arial"/>
                        <a:ea typeface="Calibri"/>
                        <a:cs typeface="Times New Roman"/>
                      </a:endParaRPr>
                    </a:p>
                  </a:txBody>
                  <a:tcPr marL="48128" marR="48128" marT="0" marB="0"/>
                </a:tc>
                <a:tc>
                  <a:txBody>
                    <a:bodyPr/>
                    <a:lstStyle/>
                    <a:p>
                      <a:pPr>
                        <a:spcAft>
                          <a:spcPts val="0"/>
                        </a:spcAft>
                      </a:pPr>
                      <a:r>
                        <a:rPr lang="de-DE" sz="1200" b="1" dirty="0" smtClean="0">
                          <a:effectLst/>
                        </a:rPr>
                        <a:t>Neubau </a:t>
                      </a:r>
                      <a:r>
                        <a:rPr lang="de-DE" sz="1200" b="1" baseline="0" dirty="0" smtClean="0">
                          <a:effectLst/>
                        </a:rPr>
                        <a:t> o. </a:t>
                      </a:r>
                      <a:r>
                        <a:rPr lang="de-DE" sz="1200" b="1" dirty="0" smtClean="0">
                          <a:effectLst/>
                        </a:rPr>
                        <a:t>Optimierung der </a:t>
                      </a:r>
                      <a:r>
                        <a:rPr lang="de-DE" sz="1800" b="1" dirty="0" smtClean="0">
                          <a:effectLst/>
                        </a:rPr>
                        <a:t>Phosphorfällung </a:t>
                      </a:r>
                      <a:endParaRPr lang="de-DE" sz="1200" b="1" dirty="0">
                        <a:effectLst/>
                        <a:latin typeface="Arial"/>
                        <a:ea typeface="Calibri"/>
                        <a:cs typeface="Times New Roman"/>
                      </a:endParaRPr>
                    </a:p>
                  </a:txBody>
                  <a:tcPr marL="48128" marR="48128" marT="0" marB="0"/>
                </a:tc>
              </a:tr>
            </a:tbl>
          </a:graphicData>
        </a:graphic>
      </p:graphicFrame>
    </p:spTree>
    <p:extLst>
      <p:ext uri="{BB962C8B-B14F-4D97-AF65-F5344CB8AC3E}">
        <p14:creationId xmlns:p14="http://schemas.microsoft.com/office/powerpoint/2010/main" val="3457545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83568" y="1772816"/>
            <a:ext cx="7777163" cy="4352925"/>
          </a:xfrm>
        </p:spPr>
        <p:txBody>
          <a:bodyPr/>
          <a:lstStyle/>
          <a:p>
            <a:pPr marL="0" indent="0">
              <a:buNone/>
            </a:pPr>
            <a:endParaRPr lang="de-DE" dirty="0" smtClean="0"/>
          </a:p>
          <a:p>
            <a:pPr>
              <a:buFont typeface="Wingdings" panose="05000000000000000000" pitchFamily="2" charset="2"/>
              <a:buChar char="Ø"/>
            </a:pPr>
            <a:endParaRPr lang="de-DE" dirty="0"/>
          </a:p>
        </p:txBody>
      </p:sp>
      <p:sp>
        <p:nvSpPr>
          <p:cNvPr id="5" name="Fußzeilenplatzhalter 4"/>
          <p:cNvSpPr>
            <a:spLocks noGrp="1"/>
          </p:cNvSpPr>
          <p:nvPr>
            <p:ph type="ftr" sz="quarter" idx="4294967295"/>
          </p:nvPr>
        </p:nvSpPr>
        <p:spPr>
          <a:xfrm>
            <a:off x="531812" y="293688"/>
            <a:ext cx="3896171" cy="457200"/>
          </a:xfrm>
          <a:prstGeom prst="rect">
            <a:avLst/>
          </a:prstGeom>
        </p:spPr>
        <p:txBody>
          <a:bodyPr/>
          <a:lstStyle/>
          <a:p>
            <a:pPr>
              <a:defRPr/>
            </a:pPr>
            <a:r>
              <a:rPr lang="de-DE" dirty="0" smtClean="0"/>
              <a:t>Hessisches Ministerium für Umwelt, Klimaschutz,</a:t>
            </a:r>
          </a:p>
          <a:p>
            <a:pPr>
              <a:defRPr/>
            </a:pPr>
            <a:r>
              <a:rPr lang="de-DE" dirty="0" smtClean="0"/>
              <a:t>Landwirtschaft und Verbraucherschutz</a:t>
            </a:r>
            <a:endParaRPr lang="de-DE" dirty="0"/>
          </a:p>
        </p:txBody>
      </p:sp>
      <p:graphicFrame>
        <p:nvGraphicFramePr>
          <p:cNvPr id="6" name="Tabelle 5"/>
          <p:cNvGraphicFramePr>
            <a:graphicFrameLocks noGrp="1"/>
          </p:cNvGraphicFramePr>
          <p:nvPr>
            <p:extLst>
              <p:ext uri="{D42A27DB-BD31-4B8C-83A1-F6EECF244321}">
                <p14:modId xmlns:p14="http://schemas.microsoft.com/office/powerpoint/2010/main" val="3347282962"/>
              </p:ext>
            </p:extLst>
          </p:nvPr>
        </p:nvGraphicFramePr>
        <p:xfrm>
          <a:off x="899592" y="1628799"/>
          <a:ext cx="7920880" cy="4902576"/>
        </p:xfrm>
        <a:graphic>
          <a:graphicData uri="http://schemas.openxmlformats.org/drawingml/2006/table">
            <a:tbl>
              <a:tblPr firstRow="1" firstCol="1" bandRow="1">
                <a:tableStyleId>{5C22544A-7EE6-4342-B048-85BDC9FD1C3A}</a:tableStyleId>
              </a:tblPr>
              <a:tblGrid>
                <a:gridCol w="2952328"/>
                <a:gridCol w="2239929"/>
                <a:gridCol w="2728623"/>
              </a:tblGrid>
              <a:tr h="737240">
                <a:tc>
                  <a:txBody>
                    <a:bodyPr/>
                    <a:lstStyle/>
                    <a:p>
                      <a:pPr>
                        <a:spcAft>
                          <a:spcPts val="0"/>
                        </a:spcAft>
                      </a:pPr>
                      <a:r>
                        <a:rPr lang="de-DE" sz="1800" dirty="0" smtClean="0">
                          <a:effectLst/>
                        </a:rPr>
                        <a:t>Kläranlagen</a:t>
                      </a:r>
                      <a:endParaRPr lang="de-DE" sz="1800" dirty="0">
                        <a:effectLst/>
                        <a:latin typeface="Arial"/>
                        <a:ea typeface="Calibri"/>
                        <a:cs typeface="Times New Roman"/>
                      </a:endParaRPr>
                    </a:p>
                  </a:txBody>
                  <a:tcPr marL="48128" marR="48128" marT="0" marB="0"/>
                </a:tc>
                <a:tc>
                  <a:txBody>
                    <a:bodyPr/>
                    <a:lstStyle/>
                    <a:p>
                      <a:pPr marL="0" algn="ctr" defTabSz="914341" rtl="0" eaLnBrk="1" latinLnBrk="0" hangingPunct="1">
                        <a:spcBef>
                          <a:spcPts val="300"/>
                        </a:spcBef>
                        <a:spcAft>
                          <a:spcPts val="300"/>
                        </a:spcAft>
                      </a:pPr>
                      <a:r>
                        <a:rPr lang="de-DE" sz="1800" b="1" kern="1200" dirty="0" smtClean="0">
                          <a:solidFill>
                            <a:schemeClr val="lt1"/>
                          </a:solidFill>
                          <a:effectLst/>
                          <a:latin typeface="+mn-lt"/>
                          <a:ea typeface="+mn-ea"/>
                          <a:cs typeface="+mn-cs"/>
                        </a:rPr>
                        <a:t>Anzahl betroffener Anlagen</a:t>
                      </a:r>
                    </a:p>
                    <a:p>
                      <a:pPr marL="0" algn="ctr" defTabSz="914341" rtl="0" eaLnBrk="1" latinLnBrk="0" hangingPunct="1">
                        <a:spcBef>
                          <a:spcPts val="300"/>
                        </a:spcBef>
                        <a:spcAft>
                          <a:spcPts val="300"/>
                        </a:spcAft>
                      </a:pPr>
                      <a:r>
                        <a:rPr lang="de-DE" sz="1800" b="1" kern="1200" dirty="0" smtClean="0">
                          <a:solidFill>
                            <a:schemeClr val="lt1"/>
                          </a:solidFill>
                          <a:effectLst/>
                          <a:latin typeface="+mn-lt"/>
                          <a:ea typeface="+mn-ea"/>
                          <a:cs typeface="+mn-cs"/>
                        </a:rPr>
                        <a:t>je GK</a:t>
                      </a:r>
                      <a:endParaRPr lang="de-DE" sz="1800" b="1" kern="1200" dirty="0">
                        <a:solidFill>
                          <a:schemeClr val="lt1"/>
                        </a:solidFill>
                        <a:effectLst/>
                        <a:latin typeface="+mn-lt"/>
                        <a:ea typeface="+mn-ea"/>
                        <a:cs typeface="+mn-cs"/>
                      </a:endParaRPr>
                    </a:p>
                  </a:txBody>
                  <a:tcPr marL="48128" marR="48128" marT="0" marB="0"/>
                </a:tc>
                <a:tc>
                  <a:txBody>
                    <a:bodyPr/>
                    <a:lstStyle/>
                    <a:p>
                      <a:pPr algn="ctr">
                        <a:spcBef>
                          <a:spcPts val="300"/>
                        </a:spcBef>
                        <a:spcAft>
                          <a:spcPts val="300"/>
                        </a:spcAft>
                      </a:pPr>
                      <a:r>
                        <a:rPr lang="de-DE" sz="1800" b="1" kern="1200" dirty="0" smtClean="0">
                          <a:solidFill>
                            <a:schemeClr val="lt1"/>
                          </a:solidFill>
                          <a:effectLst/>
                          <a:latin typeface="+mn-lt"/>
                          <a:ea typeface="+mn-ea"/>
                          <a:cs typeface="+mn-cs"/>
                        </a:rPr>
                        <a:t>Anzahl Anlagen, die die geplanten Anforderungen derzeit wahrscheinlich einhalten (Stand 2015)</a:t>
                      </a:r>
                      <a:endParaRPr lang="de-DE" sz="1800" b="1" kern="1200" dirty="0">
                        <a:solidFill>
                          <a:schemeClr val="lt1"/>
                        </a:solidFill>
                        <a:effectLst/>
                        <a:latin typeface="+mn-lt"/>
                        <a:ea typeface="+mn-ea"/>
                        <a:cs typeface="+mn-cs"/>
                      </a:endParaRPr>
                    </a:p>
                  </a:txBody>
                  <a:tcPr marL="48128" marR="48128" marT="0" marB="0"/>
                </a:tc>
              </a:tr>
              <a:tr h="572616">
                <a:tc>
                  <a:txBody>
                    <a:bodyPr/>
                    <a:lstStyle/>
                    <a:p>
                      <a:pPr>
                        <a:spcAft>
                          <a:spcPts val="0"/>
                        </a:spcAft>
                      </a:pPr>
                      <a:r>
                        <a:rPr lang="de-DE" sz="1800" dirty="0">
                          <a:effectLst/>
                        </a:rPr>
                        <a:t>Größenklasse </a:t>
                      </a:r>
                      <a:r>
                        <a:rPr lang="de-DE" sz="1800" dirty="0" smtClean="0">
                          <a:effectLst/>
                        </a:rPr>
                        <a:t> 5</a:t>
                      </a:r>
                      <a:endParaRPr lang="de-DE" sz="1800" dirty="0">
                        <a:effectLst/>
                      </a:endParaRPr>
                    </a:p>
                    <a:p>
                      <a:pPr>
                        <a:spcAft>
                          <a:spcPts val="0"/>
                        </a:spcAft>
                      </a:pPr>
                      <a:r>
                        <a:rPr lang="de-DE" sz="1200" dirty="0">
                          <a:effectLst/>
                        </a:rPr>
                        <a:t> </a:t>
                      </a:r>
                    </a:p>
                    <a:p>
                      <a:pPr>
                        <a:spcAft>
                          <a:spcPts val="0"/>
                        </a:spcAft>
                      </a:pPr>
                      <a:r>
                        <a:rPr lang="de-DE" sz="1200" dirty="0">
                          <a:effectLst/>
                        </a:rPr>
                        <a:t> </a:t>
                      </a:r>
                    </a:p>
                    <a:p>
                      <a:pPr indent="449580">
                        <a:spcAft>
                          <a:spcPts val="0"/>
                        </a:spcAft>
                      </a:pPr>
                      <a:r>
                        <a:rPr lang="de-DE" sz="1200" dirty="0">
                          <a:effectLst/>
                        </a:rPr>
                        <a:t> </a:t>
                      </a:r>
                      <a:endParaRPr lang="de-DE" sz="1200" dirty="0">
                        <a:effectLst/>
                        <a:latin typeface="Arial"/>
                        <a:ea typeface="Calibri"/>
                        <a:cs typeface="Times New Roman"/>
                      </a:endParaRPr>
                    </a:p>
                  </a:txBody>
                  <a:tcPr marL="48128" marR="48128" marT="0" marB="0"/>
                </a:tc>
                <a:tc>
                  <a:txBody>
                    <a:bodyPr/>
                    <a:lstStyle/>
                    <a:p>
                      <a:pPr algn="ctr">
                        <a:spcBef>
                          <a:spcPts val="300"/>
                        </a:spcBef>
                        <a:spcAft>
                          <a:spcPts val="300"/>
                        </a:spcAft>
                      </a:pPr>
                      <a:r>
                        <a:rPr lang="de-DE" sz="1600" b="1" kern="1200" dirty="0">
                          <a:solidFill>
                            <a:schemeClr val="dk1"/>
                          </a:solidFill>
                          <a:effectLst/>
                          <a:latin typeface="+mn-lt"/>
                          <a:ea typeface="+mn-ea"/>
                          <a:cs typeface="+mn-cs"/>
                        </a:rPr>
                        <a:t>8</a:t>
                      </a:r>
                    </a:p>
                  </a:txBody>
                  <a:tcPr marL="68580" marR="68580" marT="0" marB="0" anchor="ctr"/>
                </a:tc>
                <a:tc>
                  <a:txBody>
                    <a:bodyPr/>
                    <a:lstStyle/>
                    <a:p>
                      <a:pPr marL="0" algn="ctr" defTabSz="914400" rtl="0" eaLnBrk="1" latinLnBrk="0" hangingPunct="1">
                        <a:spcBef>
                          <a:spcPts val="300"/>
                        </a:spcBef>
                        <a:spcAft>
                          <a:spcPts val="300"/>
                        </a:spcAft>
                      </a:pPr>
                      <a:r>
                        <a:rPr lang="de-DE" sz="1600" b="1" kern="1200" dirty="0" smtClean="0">
                          <a:solidFill>
                            <a:schemeClr val="dk1"/>
                          </a:solidFill>
                          <a:effectLst/>
                          <a:latin typeface="+mn-lt"/>
                          <a:ea typeface="+mn-ea"/>
                          <a:cs typeface="+mn-cs"/>
                        </a:rPr>
                        <a:t>0</a:t>
                      </a:r>
                      <a:endParaRPr lang="de-DE" sz="1600" b="1" kern="1200" dirty="0">
                        <a:solidFill>
                          <a:schemeClr val="dk1"/>
                        </a:solidFill>
                        <a:effectLst/>
                        <a:latin typeface="+mn-lt"/>
                        <a:ea typeface="+mn-ea"/>
                        <a:cs typeface="+mn-cs"/>
                      </a:endParaRPr>
                    </a:p>
                  </a:txBody>
                  <a:tcPr marL="48128" marR="48128" marT="0" marB="0" anchor="ctr"/>
                </a:tc>
              </a:tr>
              <a:tr h="1117808">
                <a:tc>
                  <a:txBody>
                    <a:bodyPr/>
                    <a:lstStyle/>
                    <a:p>
                      <a:pPr>
                        <a:spcAft>
                          <a:spcPts val="0"/>
                        </a:spcAft>
                      </a:pPr>
                      <a:r>
                        <a:rPr lang="de-DE" sz="1800" dirty="0">
                          <a:solidFill>
                            <a:schemeClr val="bg1"/>
                          </a:solidFill>
                          <a:effectLst/>
                        </a:rPr>
                        <a:t>Größenklasse</a:t>
                      </a:r>
                      <a:r>
                        <a:rPr lang="de-DE" sz="1400" dirty="0">
                          <a:solidFill>
                            <a:schemeClr val="bg1"/>
                          </a:solidFill>
                          <a:effectLst/>
                        </a:rPr>
                        <a:t> </a:t>
                      </a:r>
                      <a:r>
                        <a:rPr lang="de-DE" sz="1400" dirty="0" smtClean="0">
                          <a:solidFill>
                            <a:schemeClr val="bg1"/>
                          </a:solidFill>
                          <a:effectLst/>
                        </a:rPr>
                        <a:t> </a:t>
                      </a:r>
                      <a:r>
                        <a:rPr lang="de-DE" sz="1800" dirty="0" smtClean="0">
                          <a:solidFill>
                            <a:schemeClr val="bg1"/>
                          </a:solidFill>
                          <a:effectLst/>
                        </a:rPr>
                        <a:t>4</a:t>
                      </a:r>
                      <a:endParaRPr lang="de-DE" sz="1800" dirty="0">
                        <a:solidFill>
                          <a:schemeClr val="bg1"/>
                        </a:solidFill>
                        <a:effectLst/>
                      </a:endParaRPr>
                    </a:p>
                    <a:p>
                      <a:pPr>
                        <a:spcAft>
                          <a:spcPts val="0"/>
                        </a:spcAft>
                      </a:pPr>
                      <a:r>
                        <a:rPr lang="de-DE" sz="1400" dirty="0">
                          <a:solidFill>
                            <a:schemeClr val="bg1"/>
                          </a:solidFill>
                          <a:effectLst/>
                        </a:rPr>
                        <a:t>in den Einzugsgebieten von Schwarzbach (Ried), Rodau und </a:t>
                      </a:r>
                      <a:r>
                        <a:rPr lang="de-DE" sz="1400" dirty="0" err="1" smtClean="0">
                          <a:solidFill>
                            <a:schemeClr val="bg1"/>
                          </a:solidFill>
                          <a:effectLst/>
                        </a:rPr>
                        <a:t>Urselbach</a:t>
                      </a:r>
                      <a:r>
                        <a:rPr lang="de-DE" sz="1400" dirty="0" smtClean="0">
                          <a:solidFill>
                            <a:schemeClr val="bg1"/>
                          </a:solidFill>
                          <a:effectLst/>
                        </a:rPr>
                        <a:t> </a:t>
                      </a:r>
                    </a:p>
                    <a:p>
                      <a:pPr>
                        <a:spcAft>
                          <a:spcPts val="0"/>
                        </a:spcAft>
                      </a:pPr>
                      <a:r>
                        <a:rPr lang="de-DE" sz="1400" dirty="0" smtClean="0">
                          <a:solidFill>
                            <a:schemeClr val="bg1"/>
                          </a:solidFill>
                          <a:effectLst/>
                        </a:rPr>
                        <a:t>sowie  von einzelnen Talsperren</a:t>
                      </a:r>
                      <a:endParaRPr lang="de-DE" sz="1400" dirty="0">
                        <a:solidFill>
                          <a:schemeClr val="bg1"/>
                        </a:solidFill>
                        <a:effectLst/>
                        <a:latin typeface="Arial"/>
                        <a:ea typeface="Calibri"/>
                        <a:cs typeface="Times New Roman"/>
                      </a:endParaRPr>
                    </a:p>
                  </a:txBody>
                  <a:tcPr marL="48128" marR="48128" marT="0" marB="0"/>
                </a:tc>
                <a:tc>
                  <a:txBody>
                    <a:bodyPr/>
                    <a:lstStyle/>
                    <a:p>
                      <a:pPr algn="ctr">
                        <a:spcBef>
                          <a:spcPts val="300"/>
                        </a:spcBef>
                        <a:spcAft>
                          <a:spcPts val="300"/>
                        </a:spcAft>
                      </a:pPr>
                      <a:r>
                        <a:rPr lang="de-DE" sz="1600" b="1" kern="1200" dirty="0">
                          <a:solidFill>
                            <a:schemeClr val="dk1"/>
                          </a:solidFill>
                          <a:effectLst/>
                          <a:latin typeface="+mn-lt"/>
                          <a:ea typeface="+mn-ea"/>
                          <a:cs typeface="+mn-cs"/>
                        </a:rPr>
                        <a:t>16</a:t>
                      </a:r>
                    </a:p>
                  </a:txBody>
                  <a:tcPr marL="68580" marR="68580" marT="0" marB="0" anchor="ctr"/>
                </a:tc>
                <a:tc>
                  <a:txBody>
                    <a:bodyPr/>
                    <a:lstStyle/>
                    <a:p>
                      <a:pPr algn="ctr">
                        <a:spcAft>
                          <a:spcPts val="0"/>
                        </a:spcAft>
                      </a:pPr>
                      <a:r>
                        <a:rPr lang="de-DE" sz="1600" b="1" kern="1200" dirty="0" smtClean="0">
                          <a:solidFill>
                            <a:schemeClr val="dk1"/>
                          </a:solidFill>
                          <a:effectLst/>
                          <a:latin typeface="+mn-lt"/>
                          <a:ea typeface="+mn-ea"/>
                          <a:cs typeface="+mn-cs"/>
                        </a:rPr>
                        <a:t>1</a:t>
                      </a:r>
                      <a:endParaRPr lang="de-DE" sz="1600" b="1" kern="1200" dirty="0">
                        <a:solidFill>
                          <a:schemeClr val="dk1"/>
                        </a:solidFill>
                        <a:effectLst/>
                        <a:latin typeface="+mn-lt"/>
                        <a:ea typeface="+mn-ea"/>
                        <a:cs typeface="+mn-cs"/>
                      </a:endParaRPr>
                    </a:p>
                  </a:txBody>
                  <a:tcPr marL="48128" marR="48128" marT="0" marB="0" anchor="ctr"/>
                </a:tc>
              </a:tr>
              <a:tr h="782136">
                <a:tc>
                  <a:txBody>
                    <a:bodyPr/>
                    <a:lstStyle/>
                    <a:p>
                      <a:pPr>
                        <a:spcAft>
                          <a:spcPts val="0"/>
                        </a:spcAft>
                      </a:pPr>
                      <a:r>
                        <a:rPr lang="de-DE" sz="1800" dirty="0">
                          <a:effectLst/>
                        </a:rPr>
                        <a:t>Größenklasse </a:t>
                      </a:r>
                      <a:r>
                        <a:rPr lang="de-DE" sz="1800" dirty="0" smtClean="0">
                          <a:effectLst/>
                        </a:rPr>
                        <a:t> 4  </a:t>
                      </a:r>
                      <a:r>
                        <a:rPr lang="de-DE" sz="1200" dirty="0" smtClean="0">
                          <a:effectLst/>
                        </a:rPr>
                        <a:t>(restliche)</a:t>
                      </a:r>
                      <a:endParaRPr lang="de-DE" sz="1200" dirty="0">
                        <a:effectLst/>
                        <a:latin typeface="Arial"/>
                        <a:ea typeface="Calibri"/>
                        <a:cs typeface="Times New Roman"/>
                      </a:endParaRPr>
                    </a:p>
                  </a:txBody>
                  <a:tcPr marL="48128" marR="48128" marT="0" marB="0"/>
                </a:tc>
                <a:tc>
                  <a:txBody>
                    <a:bodyPr/>
                    <a:lstStyle/>
                    <a:p>
                      <a:pPr algn="ctr">
                        <a:spcBef>
                          <a:spcPts val="300"/>
                        </a:spcBef>
                        <a:spcAft>
                          <a:spcPts val="300"/>
                        </a:spcAft>
                      </a:pPr>
                      <a:r>
                        <a:rPr lang="de-DE" sz="1600" b="1" kern="1200" dirty="0" smtClean="0">
                          <a:solidFill>
                            <a:schemeClr val="dk1"/>
                          </a:solidFill>
                          <a:effectLst/>
                          <a:latin typeface="+mn-lt"/>
                          <a:ea typeface="+mn-ea"/>
                          <a:cs typeface="+mn-cs"/>
                        </a:rPr>
                        <a:t>139</a:t>
                      </a:r>
                      <a:endParaRPr lang="de-DE" sz="1600" b="1" kern="1200" dirty="0">
                        <a:solidFill>
                          <a:schemeClr val="dk1"/>
                        </a:solidFill>
                        <a:effectLst/>
                        <a:latin typeface="+mn-lt"/>
                        <a:ea typeface="+mn-ea"/>
                        <a:cs typeface="+mn-cs"/>
                      </a:endParaRPr>
                    </a:p>
                  </a:txBody>
                  <a:tcPr marL="68580" marR="68580" marT="0" marB="0" anchor="ctr"/>
                </a:tc>
                <a:tc>
                  <a:txBody>
                    <a:bodyPr/>
                    <a:lstStyle/>
                    <a:p>
                      <a:pPr algn="ctr">
                        <a:spcAft>
                          <a:spcPts val="0"/>
                        </a:spcAft>
                      </a:pPr>
                      <a:r>
                        <a:rPr lang="de-DE" sz="1600" b="1" kern="1200" dirty="0" smtClean="0">
                          <a:solidFill>
                            <a:schemeClr val="dk1"/>
                          </a:solidFill>
                          <a:effectLst/>
                          <a:latin typeface="+mn-lt"/>
                          <a:ea typeface="+mn-ea"/>
                          <a:cs typeface="+mn-cs"/>
                        </a:rPr>
                        <a:t>37</a:t>
                      </a:r>
                      <a:endParaRPr lang="de-DE" sz="1600" b="1" kern="1200" dirty="0">
                        <a:solidFill>
                          <a:schemeClr val="dk1"/>
                        </a:solidFill>
                        <a:effectLst/>
                        <a:latin typeface="+mn-lt"/>
                        <a:ea typeface="+mn-ea"/>
                        <a:cs typeface="+mn-cs"/>
                      </a:endParaRPr>
                    </a:p>
                  </a:txBody>
                  <a:tcPr marL="48128" marR="48128" marT="0" marB="0" anchor="ctr"/>
                </a:tc>
              </a:tr>
              <a:tr h="798120">
                <a:tc>
                  <a:txBody>
                    <a:bodyPr/>
                    <a:lstStyle/>
                    <a:p>
                      <a:pPr>
                        <a:spcAft>
                          <a:spcPts val="0"/>
                        </a:spcAft>
                      </a:pPr>
                      <a:r>
                        <a:rPr lang="de-DE" sz="1800" dirty="0">
                          <a:effectLst/>
                        </a:rPr>
                        <a:t>Größenklasse </a:t>
                      </a:r>
                      <a:r>
                        <a:rPr lang="de-DE" sz="1800" dirty="0" smtClean="0">
                          <a:effectLst/>
                        </a:rPr>
                        <a:t>2 </a:t>
                      </a:r>
                      <a:r>
                        <a:rPr lang="de-DE" sz="1800" baseline="0" dirty="0" smtClean="0">
                          <a:effectLst/>
                        </a:rPr>
                        <a:t> </a:t>
                      </a:r>
                    </a:p>
                    <a:p>
                      <a:pPr>
                        <a:spcAft>
                          <a:spcPts val="0"/>
                        </a:spcAft>
                      </a:pPr>
                      <a:r>
                        <a:rPr lang="de-DE" sz="1800" baseline="0" dirty="0" smtClean="0">
                          <a:effectLst/>
                        </a:rPr>
                        <a:t>Größenklasse 3</a:t>
                      </a:r>
                      <a:endParaRPr lang="de-DE" sz="1800" dirty="0">
                        <a:effectLst/>
                      </a:endParaRPr>
                    </a:p>
                    <a:p>
                      <a:pPr>
                        <a:spcAft>
                          <a:spcPts val="0"/>
                        </a:spcAft>
                      </a:pPr>
                      <a:endParaRPr lang="de-DE" sz="1200" dirty="0">
                        <a:effectLst/>
                        <a:latin typeface="Arial"/>
                        <a:ea typeface="Calibri"/>
                        <a:cs typeface="Times New Roman"/>
                      </a:endParaRPr>
                    </a:p>
                  </a:txBody>
                  <a:tcPr marL="48128" marR="48128" marT="0" marB="0"/>
                </a:tc>
                <a:tc>
                  <a:txBody>
                    <a:bodyPr/>
                    <a:lstStyle/>
                    <a:p>
                      <a:pPr marL="0" algn="ctr" defTabSz="914400" rtl="0" eaLnBrk="1" latinLnBrk="0" hangingPunct="1">
                        <a:spcBef>
                          <a:spcPts val="300"/>
                        </a:spcBef>
                        <a:spcAft>
                          <a:spcPts val="300"/>
                        </a:spcAft>
                      </a:pPr>
                      <a:r>
                        <a:rPr lang="de-DE" sz="1600" b="1" kern="1200" dirty="0" smtClean="0">
                          <a:solidFill>
                            <a:schemeClr val="dk1"/>
                          </a:solidFill>
                          <a:effectLst/>
                          <a:latin typeface="+mn-lt"/>
                          <a:ea typeface="+mn-ea"/>
                          <a:cs typeface="+mn-cs"/>
                        </a:rPr>
                        <a:t>287</a:t>
                      </a:r>
                      <a:endParaRPr lang="de-DE" sz="1600" b="1" kern="1200" dirty="0">
                        <a:solidFill>
                          <a:schemeClr val="dk1"/>
                        </a:solidFill>
                        <a:effectLst/>
                        <a:latin typeface="+mn-lt"/>
                        <a:ea typeface="+mn-ea"/>
                        <a:cs typeface="+mn-cs"/>
                      </a:endParaRPr>
                    </a:p>
                  </a:txBody>
                  <a:tcPr marL="68580" marR="68580" marT="0" marB="0" anchor="ctr"/>
                </a:tc>
                <a:tc>
                  <a:txBody>
                    <a:bodyPr/>
                    <a:lstStyle/>
                    <a:p>
                      <a:pPr algn="ctr">
                        <a:spcAft>
                          <a:spcPts val="0"/>
                        </a:spcAft>
                      </a:pPr>
                      <a:r>
                        <a:rPr lang="de-DE" sz="1600" b="1" kern="1200" dirty="0" smtClean="0">
                          <a:solidFill>
                            <a:schemeClr val="dk1"/>
                          </a:solidFill>
                          <a:effectLst/>
                          <a:latin typeface="+mn-lt"/>
                          <a:ea typeface="+mn-ea"/>
                          <a:cs typeface="+mn-cs"/>
                        </a:rPr>
                        <a:t>89</a:t>
                      </a:r>
                      <a:endParaRPr lang="de-DE" sz="1600" b="1" kern="1200" dirty="0">
                        <a:solidFill>
                          <a:schemeClr val="dk1"/>
                        </a:solidFill>
                        <a:effectLst/>
                        <a:latin typeface="+mn-lt"/>
                        <a:ea typeface="+mn-ea"/>
                        <a:cs typeface="+mn-cs"/>
                      </a:endParaRPr>
                    </a:p>
                  </a:txBody>
                  <a:tcPr marL="48128" marR="48128" marT="0" marB="0" anchor="ctr"/>
                </a:tc>
              </a:tr>
            </a:tbl>
          </a:graphicData>
        </a:graphic>
      </p:graphicFrame>
    </p:spTree>
    <p:extLst>
      <p:ext uri="{BB962C8B-B14F-4D97-AF65-F5344CB8AC3E}">
        <p14:creationId xmlns:p14="http://schemas.microsoft.com/office/powerpoint/2010/main" val="8450137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Finanzierung der erforderlichen Maßnahmen</a:t>
            </a:r>
            <a:endParaRPr lang="de-DE" dirty="0"/>
          </a:p>
        </p:txBody>
      </p:sp>
      <p:sp>
        <p:nvSpPr>
          <p:cNvPr id="3" name="Inhaltsplatzhalter 2"/>
          <p:cNvSpPr>
            <a:spLocks noGrp="1"/>
          </p:cNvSpPr>
          <p:nvPr>
            <p:ph idx="1"/>
          </p:nvPr>
        </p:nvSpPr>
        <p:spPr>
          <a:xfrm>
            <a:off x="539552" y="1412776"/>
            <a:ext cx="7777163" cy="4352925"/>
          </a:xfrm>
        </p:spPr>
        <p:txBody>
          <a:bodyPr/>
          <a:lstStyle/>
          <a:p>
            <a:r>
              <a:rPr lang="de-DE" dirty="0" smtClean="0"/>
              <a:t>Die Kosten der erforderlichen Maßnahmen können mit den Abwassergebühren refinanziert werden.</a:t>
            </a:r>
          </a:p>
          <a:p>
            <a:r>
              <a:rPr lang="de-DE" dirty="0" smtClean="0"/>
              <a:t>Unter den Voraussetzungen des § 10 Abs. 3 Abwasserabgabengesetz kann zur Finanzierung des Investitionsaufwands mit der Abwasserabgabe verrechnet werden (gesetzlicher Anspruch); außerdem sinkt die künftige Abgabenbelastung.</a:t>
            </a:r>
            <a:endParaRPr lang="de-DE" dirty="0"/>
          </a:p>
          <a:p>
            <a:r>
              <a:rPr lang="de-DE" dirty="0" smtClean="0"/>
              <a:t>Sofern darüber hinaus Anreize erforderlich sind, sollen Fördermittel des Landes (vorrangig aus dem Aufkommen der Abwasserabgabe) zur Verfügung stehen.</a:t>
            </a:r>
          </a:p>
          <a:p>
            <a:r>
              <a:rPr lang="de-DE" b="1" dirty="0" smtClean="0"/>
              <a:t>Die Mehrbelastung der Bürger dürfte somit – wenn überhaupt – kaum merklich sein.</a:t>
            </a:r>
            <a:endParaRPr lang="de-DE" b="1" dirty="0"/>
          </a:p>
        </p:txBody>
      </p:sp>
      <p:sp>
        <p:nvSpPr>
          <p:cNvPr id="4" name="Datumsplatzhalter 3"/>
          <p:cNvSpPr>
            <a:spLocks noGrp="1"/>
          </p:cNvSpPr>
          <p:nvPr>
            <p:ph type="dt" sz="half" idx="10"/>
          </p:nvPr>
        </p:nvSpPr>
        <p:spPr/>
        <p:txBody>
          <a:bodyPr/>
          <a:lstStyle/>
          <a:p>
            <a:pPr>
              <a:defRPr/>
            </a:pPr>
            <a:fld id="{4561F073-B0DF-47D1-A355-11FBCCF08046}" type="datetime1">
              <a:rPr lang="de-DE" smtClean="0"/>
              <a:pPr>
                <a:defRPr/>
              </a:pPr>
              <a:t>22.09.2016</a:t>
            </a:fld>
            <a:endParaRPr lang="de-DE" dirty="0"/>
          </a:p>
        </p:txBody>
      </p:sp>
    </p:spTree>
    <p:extLst>
      <p:ext uri="{BB962C8B-B14F-4D97-AF65-F5344CB8AC3E}">
        <p14:creationId xmlns:p14="http://schemas.microsoft.com/office/powerpoint/2010/main" val="11595805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647564" y="149731"/>
            <a:ext cx="7848872" cy="830997"/>
          </a:xfrm>
          <a:prstGeom prst="rect">
            <a:avLst/>
          </a:prstGeom>
          <a:noFill/>
        </p:spPr>
        <p:txBody>
          <a:bodyPr wrap="square" rtlCol="0">
            <a:spAutoFit/>
          </a:bodyPr>
          <a:lstStyle/>
          <a:p>
            <a:pPr algn="ctr"/>
            <a:r>
              <a:rPr lang="de-DE" sz="2400" b="1" dirty="0" smtClean="0">
                <a:solidFill>
                  <a:srgbClr val="000000"/>
                </a:solidFill>
              </a:rPr>
              <a:t>Zusatzkosten an Kläranlagen durch P-Maßnahmen gemäß Maßnahmenprogramm</a:t>
            </a:r>
            <a:endParaRPr lang="de-DE" sz="2400" dirty="0"/>
          </a:p>
        </p:txBody>
      </p:sp>
      <p:graphicFrame>
        <p:nvGraphicFramePr>
          <p:cNvPr id="11" name="Tabelle 10"/>
          <p:cNvGraphicFramePr>
            <a:graphicFrameLocks noGrp="1"/>
          </p:cNvGraphicFramePr>
          <p:nvPr/>
        </p:nvGraphicFramePr>
        <p:xfrm>
          <a:off x="647565" y="1052736"/>
          <a:ext cx="7848869" cy="5126378"/>
        </p:xfrm>
        <a:graphic>
          <a:graphicData uri="http://schemas.openxmlformats.org/drawingml/2006/table">
            <a:tbl>
              <a:tblPr/>
              <a:tblGrid>
                <a:gridCol w="1095452"/>
                <a:gridCol w="1077493"/>
                <a:gridCol w="1077493"/>
                <a:gridCol w="1113411"/>
                <a:gridCol w="1117901"/>
                <a:gridCol w="1077493"/>
                <a:gridCol w="1289626"/>
              </a:tblGrid>
              <a:tr h="318642">
                <a:tc rowSpan="3">
                  <a:txBody>
                    <a:bodyPr/>
                    <a:lstStyle/>
                    <a:p>
                      <a:pPr algn="ctr" rtl="0" fontAlgn="ctr"/>
                      <a:r>
                        <a:rPr lang="de-DE" sz="1500" b="1" i="0" u="none" strike="noStrike" kern="1200" dirty="0" smtClean="0">
                          <a:solidFill>
                            <a:srgbClr val="000000"/>
                          </a:solidFill>
                          <a:latin typeface="+mn-lt"/>
                          <a:ea typeface="+mn-ea"/>
                          <a:cs typeface="Arial" pitchFamily="34" charset="0"/>
                        </a:rPr>
                        <a:t>Größe </a:t>
                      </a:r>
                      <a:endParaRPr lang="de-DE" sz="1500" b="1" i="0" u="none" strike="noStrike" kern="1200" dirty="0">
                        <a:solidFill>
                          <a:srgbClr val="000000"/>
                        </a:solidFill>
                        <a:latin typeface="+mn-lt"/>
                        <a:ea typeface="+mn-ea"/>
                        <a:cs typeface="Arial" pitchFamily="34" charset="0"/>
                      </a:endParaRP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4E1"/>
                    </a:solidFill>
                  </a:tcPr>
                </a:tc>
                <a:tc gridSpan="2">
                  <a:txBody>
                    <a:bodyPr/>
                    <a:lstStyle/>
                    <a:p>
                      <a:pPr algn="ctr" rtl="0" fontAlgn="ctr"/>
                      <a:r>
                        <a:rPr lang="de-DE" sz="1500" b="1" i="0" u="none" strike="noStrike" dirty="0" smtClean="0">
                          <a:solidFill>
                            <a:srgbClr val="000000"/>
                          </a:solidFill>
                          <a:latin typeface="+mn-lt"/>
                        </a:rPr>
                        <a:t>Bestand</a:t>
                      </a:r>
                      <a:endParaRPr lang="de-DE" sz="1500" b="1" i="0" u="none" strike="noStrike" dirty="0">
                        <a:solidFill>
                          <a:srgbClr val="000000"/>
                        </a:solidFill>
                        <a:latin typeface="+mn-lt"/>
                      </a:endParaRP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4E1"/>
                    </a:solidFill>
                  </a:tcPr>
                </a:tc>
                <a:tc hMerge="1">
                  <a:txBody>
                    <a:bodyPr/>
                    <a:lstStyle/>
                    <a:p>
                      <a:endParaRPr lang="de-DE"/>
                    </a:p>
                  </a:txBody>
                  <a:tcPr/>
                </a:tc>
                <a:tc gridSpan="2">
                  <a:txBody>
                    <a:bodyPr/>
                    <a:lstStyle/>
                    <a:p>
                      <a:pPr algn="ctr" rtl="0" fontAlgn="ctr"/>
                      <a:r>
                        <a:rPr lang="de-DE" sz="1600" b="1" i="0" u="none" strike="noStrike" dirty="0" smtClean="0">
                          <a:solidFill>
                            <a:schemeClr val="bg1"/>
                          </a:solidFill>
                          <a:latin typeface="+mn-lt"/>
                        </a:rPr>
                        <a:t>Zukünftig</a:t>
                      </a:r>
                      <a:endParaRPr lang="de-DE" sz="1600" b="1" i="0" u="none" strike="noStrike" dirty="0">
                        <a:solidFill>
                          <a:schemeClr val="bg1"/>
                        </a:solidFill>
                        <a:latin typeface="+mn-lt"/>
                      </a:endParaRP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75000"/>
                      </a:schemeClr>
                    </a:solidFill>
                  </a:tcPr>
                </a:tc>
                <a:tc hMerge="1">
                  <a:txBody>
                    <a:bodyPr/>
                    <a:lstStyle/>
                    <a:p>
                      <a:endParaRPr lang="de-DE"/>
                    </a:p>
                  </a:txBody>
                  <a:tcPr/>
                </a:tc>
                <a:tc rowSpan="3" gridSpan="2">
                  <a:txBody>
                    <a:bodyPr/>
                    <a:lstStyle/>
                    <a:p>
                      <a:pPr algn="ctr" rtl="0" fontAlgn="ctr"/>
                      <a:r>
                        <a:rPr lang="de-DE" sz="1500" b="1" i="0" u="none" strike="noStrike" dirty="0" smtClean="0">
                          <a:solidFill>
                            <a:srgbClr val="000000"/>
                          </a:solidFill>
                          <a:latin typeface="+mn-lt"/>
                        </a:rPr>
                        <a:t>Spezifische</a:t>
                      </a:r>
                    </a:p>
                    <a:p>
                      <a:pPr algn="ctr" rtl="0" fontAlgn="ctr"/>
                      <a:r>
                        <a:rPr lang="de-DE" sz="1500" b="1" i="0" u="none" strike="noStrike" dirty="0" smtClean="0">
                          <a:solidFill>
                            <a:srgbClr val="000000"/>
                          </a:solidFill>
                          <a:latin typeface="+mn-lt"/>
                        </a:rPr>
                        <a:t>Mehr-oder</a:t>
                      </a:r>
                    </a:p>
                    <a:p>
                      <a:pPr algn="ctr" rtl="0" fontAlgn="ctr"/>
                      <a:r>
                        <a:rPr lang="de-DE" sz="1500" b="1" i="0" u="none" strike="noStrike" dirty="0" smtClean="0">
                          <a:solidFill>
                            <a:srgbClr val="000000"/>
                          </a:solidFill>
                          <a:latin typeface="+mn-lt"/>
                        </a:rPr>
                        <a:t>Minderkosten </a:t>
                      </a:r>
                      <a:endParaRPr lang="de-DE" sz="1500" b="1" i="0" u="none" strike="noStrike" dirty="0">
                        <a:solidFill>
                          <a:srgbClr val="000000"/>
                        </a:solidFill>
                        <a:latin typeface="+mn-lt"/>
                      </a:endParaRP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4E1"/>
                    </a:solidFill>
                  </a:tcPr>
                </a:tc>
                <a:tc rowSpan="3" hMerge="1">
                  <a:txBody>
                    <a:bodyPr/>
                    <a:lstStyle/>
                    <a:p>
                      <a:endParaRPr lang="de-DE"/>
                    </a:p>
                  </a:txBody>
                  <a:tcPr/>
                </a:tc>
              </a:tr>
              <a:tr h="714298">
                <a:tc vMerge="1">
                  <a:txBody>
                    <a:bodyPr/>
                    <a:lstStyle/>
                    <a:p>
                      <a:endParaRPr lang="de-DE"/>
                    </a:p>
                  </a:txBody>
                  <a:tcPr/>
                </a:tc>
                <a:tc>
                  <a:txBody>
                    <a:bodyPr/>
                    <a:lstStyle/>
                    <a:p>
                      <a:pPr algn="ctr" rtl="0" fontAlgn="ctr"/>
                      <a:r>
                        <a:rPr lang="de-DE" sz="1500" b="1" i="0" u="none" strike="noStrike" dirty="0" smtClean="0">
                          <a:solidFill>
                            <a:srgbClr val="000000"/>
                          </a:solidFill>
                          <a:latin typeface="+mn-lt"/>
                        </a:rPr>
                        <a:t>Über-</a:t>
                      </a:r>
                    </a:p>
                    <a:p>
                      <a:pPr algn="ctr" rtl="0" fontAlgn="ctr"/>
                      <a:r>
                        <a:rPr lang="de-DE" sz="1500" b="1" i="0" u="none" strike="noStrike" dirty="0" err="1" smtClean="0">
                          <a:solidFill>
                            <a:srgbClr val="000000"/>
                          </a:solidFill>
                          <a:latin typeface="+mn-lt"/>
                        </a:rPr>
                        <a:t>wachungs</a:t>
                      </a:r>
                      <a:r>
                        <a:rPr lang="de-DE" sz="1500" b="1" i="0" u="none" strike="noStrike" dirty="0" smtClean="0">
                          <a:solidFill>
                            <a:srgbClr val="000000"/>
                          </a:solidFill>
                          <a:latin typeface="+mn-lt"/>
                        </a:rPr>
                        <a:t>-wert</a:t>
                      </a:r>
                      <a:endParaRPr lang="de-DE" sz="1500" b="1" i="0" u="none" strike="noStrike" dirty="0">
                        <a:solidFill>
                          <a:srgbClr val="000000"/>
                        </a:solidFill>
                        <a:latin typeface="+mn-lt"/>
                      </a:endParaRP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4E1"/>
                    </a:solidFill>
                  </a:tcPr>
                </a:tc>
                <a:tc>
                  <a:txBody>
                    <a:bodyPr/>
                    <a:lstStyle/>
                    <a:p>
                      <a:pPr algn="ctr" rtl="0" fontAlgn="ctr"/>
                      <a:r>
                        <a:rPr lang="de-DE" sz="1500" b="1" i="0" u="none" strike="noStrike" dirty="0" smtClean="0">
                          <a:solidFill>
                            <a:srgbClr val="000000"/>
                          </a:solidFill>
                          <a:latin typeface="+mn-lt"/>
                        </a:rPr>
                        <a:t>Betriebs-Mittelwert</a:t>
                      </a:r>
                      <a:endParaRPr lang="de-DE" sz="1500" b="1" i="0" u="none" strike="noStrike" dirty="0">
                        <a:solidFill>
                          <a:srgbClr val="000000"/>
                        </a:solidFill>
                        <a:latin typeface="+mn-lt"/>
                      </a:endParaRP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4E1"/>
                    </a:solidFill>
                  </a:tcPr>
                </a:tc>
                <a:tc>
                  <a:txBody>
                    <a:bodyPr/>
                    <a:lstStyle/>
                    <a:p>
                      <a:pPr algn="ctr" rtl="0" fontAlgn="ctr"/>
                      <a:r>
                        <a:rPr lang="de-DE" sz="1500" b="1" i="0" u="none" strike="noStrike" dirty="0" smtClean="0">
                          <a:solidFill>
                            <a:schemeClr val="bg1"/>
                          </a:solidFill>
                          <a:latin typeface="+mn-lt"/>
                        </a:rPr>
                        <a:t>Über-</a:t>
                      </a:r>
                    </a:p>
                    <a:p>
                      <a:pPr algn="ctr" rtl="0" fontAlgn="ctr"/>
                      <a:r>
                        <a:rPr lang="de-DE" sz="1500" b="1" i="0" u="none" strike="noStrike" dirty="0" err="1" smtClean="0">
                          <a:solidFill>
                            <a:schemeClr val="bg1"/>
                          </a:solidFill>
                          <a:latin typeface="+mn-lt"/>
                        </a:rPr>
                        <a:t>wachungs</a:t>
                      </a:r>
                      <a:r>
                        <a:rPr lang="de-DE" sz="1500" b="1" i="0" u="none" strike="noStrike" dirty="0" smtClean="0">
                          <a:solidFill>
                            <a:schemeClr val="bg1"/>
                          </a:solidFill>
                          <a:latin typeface="+mn-lt"/>
                        </a:rPr>
                        <a:t>-wert</a:t>
                      </a:r>
                      <a:endParaRPr lang="de-DE" sz="1500" b="1" i="0" u="none" strike="noStrike" dirty="0">
                        <a:solidFill>
                          <a:schemeClr val="bg1"/>
                        </a:solidFill>
                        <a:latin typeface="+mn-lt"/>
                      </a:endParaRP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rtl="0" fontAlgn="ctr"/>
                      <a:r>
                        <a:rPr lang="de-DE" sz="1500" b="1" i="0" u="none" strike="noStrike" dirty="0" smtClean="0">
                          <a:solidFill>
                            <a:schemeClr val="bg1"/>
                          </a:solidFill>
                          <a:latin typeface="+mn-lt"/>
                        </a:rPr>
                        <a:t>Betriebs-Mittelwert</a:t>
                      </a:r>
                      <a:endParaRPr lang="de-DE" sz="1500" b="1" i="0" u="none" strike="noStrike" dirty="0">
                        <a:solidFill>
                          <a:schemeClr val="bg1"/>
                        </a:solidFill>
                        <a:latin typeface="+mn-lt"/>
                      </a:endParaRP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75000"/>
                      </a:schemeClr>
                    </a:solidFill>
                  </a:tcPr>
                </a:tc>
                <a:tc gridSpan="2" vMerge="1">
                  <a:txBody>
                    <a:bodyPr/>
                    <a:lstStyle/>
                    <a:p>
                      <a:endParaRPr lang="de-DE"/>
                    </a:p>
                  </a:txBody>
                  <a:tcPr/>
                </a:tc>
                <a:tc hMerge="1" vMerge="1">
                  <a:txBody>
                    <a:bodyPr/>
                    <a:lstStyle/>
                    <a:p>
                      <a:endParaRPr lang="de-DE"/>
                    </a:p>
                  </a:txBody>
                  <a:tcPr/>
                </a:tc>
              </a:tr>
              <a:tr h="318496">
                <a:tc vMerge="1">
                  <a:txBody>
                    <a:bodyPr/>
                    <a:lstStyle/>
                    <a:p>
                      <a:endParaRPr lang="de-DE"/>
                    </a:p>
                  </a:txBody>
                  <a:tcPr/>
                </a:tc>
                <a:tc>
                  <a:txBody>
                    <a:bodyPr/>
                    <a:lstStyle/>
                    <a:p>
                      <a:pPr algn="ctr" rtl="0" fontAlgn="ctr"/>
                      <a:r>
                        <a:rPr lang="de-DE" sz="1500" b="1" i="0" u="none" strike="noStrike" dirty="0" smtClean="0">
                          <a:solidFill>
                            <a:srgbClr val="000000"/>
                          </a:solidFill>
                          <a:latin typeface="+mn-lt"/>
                        </a:rPr>
                        <a:t>Pges</a:t>
                      </a:r>
                      <a:endParaRPr lang="de-DE" sz="1500" b="1" i="0" u="none" strike="noStrike" dirty="0">
                        <a:solidFill>
                          <a:srgbClr val="000000"/>
                        </a:solidFill>
                        <a:latin typeface="+mn-lt"/>
                      </a:endParaRP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4E1"/>
                    </a:solidFill>
                  </a:tcPr>
                </a:tc>
                <a:tc>
                  <a:txBody>
                    <a:bodyPr/>
                    <a:lstStyle/>
                    <a:p>
                      <a:pPr algn="ctr" rtl="0" fontAlgn="ctr"/>
                      <a:r>
                        <a:rPr lang="de-DE" sz="1500" b="1" i="0" u="none" strike="noStrike" dirty="0" smtClean="0">
                          <a:solidFill>
                            <a:srgbClr val="000000"/>
                          </a:solidFill>
                          <a:latin typeface="+mn-lt"/>
                        </a:rPr>
                        <a:t>Pges</a:t>
                      </a:r>
                      <a:endParaRPr lang="de-DE" sz="1500" b="1" i="0" u="none" strike="noStrike" dirty="0">
                        <a:solidFill>
                          <a:srgbClr val="000000"/>
                        </a:solidFill>
                        <a:latin typeface="+mn-lt"/>
                      </a:endParaRP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4E1"/>
                    </a:solidFill>
                  </a:tcPr>
                </a:tc>
                <a:tc>
                  <a:txBody>
                    <a:bodyPr/>
                    <a:lstStyle/>
                    <a:p>
                      <a:pPr algn="ctr" rtl="0" fontAlgn="ctr"/>
                      <a:r>
                        <a:rPr lang="de-DE" sz="1500" b="1" i="0" u="none" strike="noStrike" dirty="0" smtClean="0">
                          <a:solidFill>
                            <a:schemeClr val="bg1"/>
                          </a:solidFill>
                          <a:latin typeface="+mn-lt"/>
                        </a:rPr>
                        <a:t>Pges/o-P</a:t>
                      </a:r>
                      <a:endParaRPr lang="de-DE" sz="1500" b="1" i="0" u="none" strike="noStrike" dirty="0">
                        <a:solidFill>
                          <a:schemeClr val="bg1"/>
                        </a:solidFill>
                        <a:latin typeface="+mn-lt"/>
                      </a:endParaRP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rtl="0" fontAlgn="ctr"/>
                      <a:r>
                        <a:rPr lang="de-DE" sz="1500" b="1" i="0" u="none" strike="noStrike" dirty="0" smtClean="0">
                          <a:solidFill>
                            <a:schemeClr val="bg1"/>
                          </a:solidFill>
                          <a:latin typeface="+mn-lt"/>
                        </a:rPr>
                        <a:t>Pges</a:t>
                      </a:r>
                      <a:endParaRPr lang="de-DE" sz="1500" b="1" i="0" u="none" strike="noStrike" dirty="0">
                        <a:solidFill>
                          <a:schemeClr val="bg1"/>
                        </a:solidFill>
                        <a:latin typeface="+mn-lt"/>
                      </a:endParaRP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75000"/>
                      </a:schemeClr>
                    </a:solidFill>
                  </a:tcPr>
                </a:tc>
                <a:tc gridSpan="2" vMerge="1">
                  <a:txBody>
                    <a:bodyPr/>
                    <a:lstStyle/>
                    <a:p>
                      <a:endParaRPr lang="de-DE"/>
                    </a:p>
                  </a:txBody>
                  <a:tcPr/>
                </a:tc>
                <a:tc hMerge="1" vMerge="1">
                  <a:txBody>
                    <a:bodyPr/>
                    <a:lstStyle/>
                    <a:p>
                      <a:endParaRPr lang="de-DE"/>
                    </a:p>
                  </a:txBody>
                  <a:tcPr/>
                </a:tc>
              </a:tr>
              <a:tr h="318496">
                <a:tc>
                  <a:txBody>
                    <a:bodyPr/>
                    <a:lstStyle/>
                    <a:p>
                      <a:pPr algn="ctr" rtl="0" fontAlgn="ctr"/>
                      <a:r>
                        <a:rPr lang="de-DE" sz="1500" b="1" i="0" u="none" strike="noStrike" dirty="0" smtClean="0">
                          <a:solidFill>
                            <a:srgbClr val="000000"/>
                          </a:solidFill>
                          <a:latin typeface="+mn-lt"/>
                        </a:rPr>
                        <a:t>EW</a:t>
                      </a:r>
                      <a:endParaRPr lang="de-DE" sz="1500" b="1" i="0" u="none" strike="noStrike" dirty="0">
                        <a:solidFill>
                          <a:srgbClr val="000000"/>
                        </a:solidFill>
                        <a:latin typeface="+mn-lt"/>
                      </a:endParaRP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4E1"/>
                    </a:solidFill>
                  </a:tcPr>
                </a:tc>
                <a:tc>
                  <a:txBody>
                    <a:bodyPr/>
                    <a:lstStyle/>
                    <a:p>
                      <a:pPr algn="ctr" rtl="0" fontAlgn="ctr"/>
                      <a:r>
                        <a:rPr lang="de-DE" sz="1500" b="1" i="0" u="none" strike="noStrike" dirty="0" smtClean="0">
                          <a:solidFill>
                            <a:srgbClr val="000000"/>
                          </a:solidFill>
                          <a:latin typeface="+mn-lt"/>
                        </a:rPr>
                        <a:t>mg/l</a:t>
                      </a:r>
                      <a:endParaRPr lang="de-DE" sz="1500" b="1" i="0" u="none" strike="noStrike" dirty="0">
                        <a:solidFill>
                          <a:srgbClr val="000000"/>
                        </a:solidFill>
                        <a:latin typeface="+mn-lt"/>
                      </a:endParaRP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4E1"/>
                    </a:solidFill>
                  </a:tcPr>
                </a:tc>
                <a:tc>
                  <a:txBody>
                    <a:bodyPr/>
                    <a:lstStyle/>
                    <a:p>
                      <a:pPr algn="ctr" rtl="0" fontAlgn="ctr"/>
                      <a:r>
                        <a:rPr lang="de-DE" sz="1500" b="1" i="0" u="none" strike="noStrike" smtClean="0">
                          <a:solidFill>
                            <a:srgbClr val="000000"/>
                          </a:solidFill>
                          <a:latin typeface="+mn-lt"/>
                        </a:rPr>
                        <a:t>mg/l</a:t>
                      </a:r>
                      <a:endParaRPr lang="de-DE" sz="1500" b="1" i="0" u="none" strike="noStrike" dirty="0">
                        <a:solidFill>
                          <a:srgbClr val="000000"/>
                        </a:solidFill>
                        <a:latin typeface="+mn-lt"/>
                      </a:endParaRP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4E1"/>
                    </a:solidFill>
                  </a:tcPr>
                </a:tc>
                <a:tc>
                  <a:txBody>
                    <a:bodyPr/>
                    <a:lstStyle/>
                    <a:p>
                      <a:pPr algn="ctr" rtl="0" fontAlgn="ctr"/>
                      <a:r>
                        <a:rPr lang="de-DE" sz="1500" b="1" i="0" u="none" strike="noStrike" smtClean="0">
                          <a:solidFill>
                            <a:schemeClr val="bg1"/>
                          </a:solidFill>
                          <a:latin typeface="+mn-lt"/>
                        </a:rPr>
                        <a:t>mg/l</a:t>
                      </a:r>
                      <a:endParaRPr lang="de-DE" sz="1500" b="1" i="0" u="none" strike="noStrike" dirty="0">
                        <a:solidFill>
                          <a:schemeClr val="bg1"/>
                        </a:solidFill>
                        <a:latin typeface="+mn-lt"/>
                      </a:endParaRP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rtl="0" fontAlgn="ctr"/>
                      <a:r>
                        <a:rPr lang="de-DE" sz="1500" b="1" i="0" u="none" strike="noStrike" dirty="0" smtClean="0">
                          <a:solidFill>
                            <a:schemeClr val="bg1"/>
                          </a:solidFill>
                          <a:latin typeface="+mn-lt"/>
                        </a:rPr>
                        <a:t>mg/l</a:t>
                      </a:r>
                      <a:endParaRPr lang="de-DE" sz="1500" b="1" i="0" u="none" strike="noStrike" dirty="0">
                        <a:solidFill>
                          <a:schemeClr val="bg1"/>
                        </a:solidFill>
                        <a:latin typeface="+mn-lt"/>
                      </a:endParaRP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fontAlgn="ctr"/>
                      <a:r>
                        <a:rPr lang="de-DE" sz="1500" b="1" i="0" u="none" strike="noStrike" dirty="0" smtClean="0">
                          <a:solidFill>
                            <a:srgbClr val="000000"/>
                          </a:solidFill>
                          <a:latin typeface="+mn-lt"/>
                        </a:rPr>
                        <a:t>€/m³</a:t>
                      </a:r>
                      <a:endParaRPr lang="de-DE" sz="1500" b="1" i="0" u="none" strike="noStrike" dirty="0">
                        <a:solidFill>
                          <a:srgbClr val="000000"/>
                        </a:solidFill>
                        <a:latin typeface="+mn-lt"/>
                      </a:endParaRP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4E1"/>
                    </a:solidFill>
                  </a:tcPr>
                </a:tc>
                <a:tc>
                  <a:txBody>
                    <a:bodyPr/>
                    <a:lstStyle/>
                    <a:p>
                      <a:pPr algn="ctr" fontAlgn="ctr"/>
                      <a:r>
                        <a:rPr lang="de-DE" sz="1500" b="1" i="0" u="none" strike="noStrike" dirty="0" smtClean="0">
                          <a:solidFill>
                            <a:srgbClr val="000000"/>
                          </a:solidFill>
                          <a:latin typeface="+mn-lt"/>
                        </a:rPr>
                        <a:t>€/(EW*a)</a:t>
                      </a:r>
                      <a:endParaRPr lang="de-DE" sz="1500" b="1" i="0" u="none" strike="noStrike" dirty="0">
                        <a:solidFill>
                          <a:srgbClr val="000000"/>
                        </a:solidFill>
                        <a:latin typeface="+mn-lt"/>
                      </a:endParaRP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4E1"/>
                    </a:solidFill>
                  </a:tcPr>
                </a:tc>
              </a:tr>
              <a:tr h="318496">
                <a:tc rowSpan="2">
                  <a:txBody>
                    <a:bodyPr/>
                    <a:lstStyle/>
                    <a:p>
                      <a:pPr algn="ctr" rtl="0" fontAlgn="ctr"/>
                      <a:r>
                        <a:rPr lang="de-DE" sz="2000" b="1" i="0" u="none" strike="noStrike" dirty="0">
                          <a:solidFill>
                            <a:srgbClr val="000000"/>
                          </a:solidFill>
                          <a:latin typeface="+mn-lt"/>
                        </a:rPr>
                        <a:t>4.000</a:t>
                      </a: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rowSpan="2">
                  <a:txBody>
                    <a:bodyPr/>
                    <a:lstStyle/>
                    <a:p>
                      <a:pPr algn="ctr" rtl="0" fontAlgn="ctr"/>
                      <a:r>
                        <a:rPr lang="de-DE" sz="2000" b="1" i="0" u="none" strike="noStrike" dirty="0">
                          <a:solidFill>
                            <a:srgbClr val="000000"/>
                          </a:solidFill>
                          <a:latin typeface="+mn-lt"/>
                        </a:rPr>
                        <a:t>(10,0)</a:t>
                      </a: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rowSpan="2">
                  <a:txBody>
                    <a:bodyPr/>
                    <a:lstStyle/>
                    <a:p>
                      <a:pPr algn="ctr" rtl="0" fontAlgn="ctr"/>
                      <a:r>
                        <a:rPr lang="de-DE" sz="2000" b="1" i="0" u="none" strike="noStrike" dirty="0">
                          <a:solidFill>
                            <a:srgbClr val="000000"/>
                          </a:solidFill>
                          <a:latin typeface="+mn-lt"/>
                        </a:rPr>
                        <a:t>7,0</a:t>
                      </a: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de-DE" sz="2000" b="1" i="0" u="none" strike="noStrike" dirty="0">
                          <a:solidFill>
                            <a:schemeClr val="tx1"/>
                          </a:solidFill>
                          <a:latin typeface="+mn-lt"/>
                        </a:rPr>
                        <a:t>2,0</a:t>
                      </a:r>
                      <a:r>
                        <a:rPr lang="de-DE" sz="1600" b="0" i="0" u="none" strike="noStrike" dirty="0">
                          <a:solidFill>
                            <a:schemeClr val="tx1"/>
                          </a:solidFill>
                          <a:latin typeface="+mn-lt"/>
                        </a:rPr>
                        <a:t> Pges</a:t>
                      </a:r>
                      <a:endParaRPr lang="de-DE" sz="1600" b="1" i="0" u="none" strike="noStrike" dirty="0">
                        <a:solidFill>
                          <a:schemeClr val="tx1"/>
                        </a:solidFill>
                        <a:latin typeface="+mn-lt"/>
                      </a:endParaRP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6">
                        <a:lumMod val="60000"/>
                        <a:lumOff val="40000"/>
                      </a:schemeClr>
                    </a:solidFill>
                  </a:tcPr>
                </a:tc>
                <a:tc rowSpan="2">
                  <a:txBody>
                    <a:bodyPr/>
                    <a:lstStyle/>
                    <a:p>
                      <a:pPr algn="ctr" rtl="0" fontAlgn="ctr"/>
                      <a:r>
                        <a:rPr lang="de-DE" sz="2000" b="1" i="0" u="none" strike="noStrike" dirty="0">
                          <a:solidFill>
                            <a:schemeClr val="tx1"/>
                          </a:solidFill>
                          <a:latin typeface="+mn-lt"/>
                        </a:rPr>
                        <a:t>1,0</a:t>
                      </a: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rowSpan="2">
                  <a:txBody>
                    <a:bodyPr/>
                    <a:lstStyle/>
                    <a:p>
                      <a:pPr algn="ctr" rtl="0" fontAlgn="ctr"/>
                      <a:r>
                        <a:rPr lang="de-DE" sz="2000" b="1" i="0" u="none" strike="noStrike" dirty="0">
                          <a:solidFill>
                            <a:srgbClr val="000000"/>
                          </a:solidFill>
                          <a:latin typeface="+mn-lt"/>
                        </a:rPr>
                        <a:t>0,025</a:t>
                      </a: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rowSpan="2">
                  <a:txBody>
                    <a:bodyPr/>
                    <a:lstStyle/>
                    <a:p>
                      <a:pPr algn="ctr" rtl="0" fontAlgn="ctr"/>
                      <a:r>
                        <a:rPr lang="de-DE" sz="2000" b="1" i="0" u="none" strike="noStrike" dirty="0">
                          <a:solidFill>
                            <a:srgbClr val="000000"/>
                          </a:solidFill>
                          <a:latin typeface="+mn-lt"/>
                        </a:rPr>
                        <a:t>1,09</a:t>
                      </a: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318496">
                <a:tc vMerge="1">
                  <a:txBody>
                    <a:bodyPr/>
                    <a:lstStyle/>
                    <a:p>
                      <a:endParaRPr lang="de-DE"/>
                    </a:p>
                  </a:txBody>
                  <a:tcPr/>
                </a:tc>
                <a:tc vMerge="1">
                  <a:txBody>
                    <a:bodyPr/>
                    <a:lstStyle/>
                    <a:p>
                      <a:endParaRPr lang="de-DE"/>
                    </a:p>
                  </a:txBody>
                  <a:tcPr/>
                </a:tc>
                <a:tc vMerge="1">
                  <a:txBody>
                    <a:bodyPr/>
                    <a:lstStyle/>
                    <a:p>
                      <a:endParaRPr lang="de-DE"/>
                    </a:p>
                  </a:txBody>
                  <a:tcPr/>
                </a:tc>
                <a:tc>
                  <a:txBody>
                    <a:bodyPr/>
                    <a:lstStyle/>
                    <a:p>
                      <a:pPr algn="ctr" rtl="0" fontAlgn="ctr"/>
                      <a:r>
                        <a:rPr lang="de-DE" sz="1600" b="0" i="0" u="none" strike="noStrike" dirty="0">
                          <a:solidFill>
                            <a:schemeClr val="tx1"/>
                          </a:solidFill>
                          <a:latin typeface="+mn-lt"/>
                        </a:rPr>
                        <a:t>in 2h-MP</a:t>
                      </a: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6">
                        <a:lumMod val="60000"/>
                        <a:lumOff val="40000"/>
                      </a:schemeClr>
                    </a:solidFill>
                  </a:tcPr>
                </a:tc>
                <a:tc vMerge="1">
                  <a:txBody>
                    <a:bodyPr/>
                    <a:lstStyle/>
                    <a:p>
                      <a:endParaRPr lang="de-DE"/>
                    </a:p>
                  </a:txBody>
                  <a:tcPr/>
                </a:tc>
                <a:tc vMerge="1">
                  <a:txBody>
                    <a:bodyPr/>
                    <a:lstStyle/>
                    <a:p>
                      <a:endParaRPr lang="de-DE"/>
                    </a:p>
                  </a:txBody>
                  <a:tcPr/>
                </a:tc>
                <a:tc vMerge="1">
                  <a:txBody>
                    <a:bodyPr/>
                    <a:lstStyle/>
                    <a:p>
                      <a:endParaRPr lang="de-DE"/>
                    </a:p>
                  </a:txBody>
                  <a:tcPr/>
                </a:tc>
              </a:tr>
              <a:tr h="318496">
                <a:tc rowSpan="3">
                  <a:txBody>
                    <a:bodyPr/>
                    <a:lstStyle/>
                    <a:p>
                      <a:pPr algn="ctr" rtl="0" fontAlgn="ctr"/>
                      <a:r>
                        <a:rPr lang="de-DE" sz="2000" b="1" i="0" u="none" strike="noStrike" dirty="0">
                          <a:solidFill>
                            <a:srgbClr val="000000"/>
                          </a:solidFill>
                          <a:latin typeface="+mn-lt"/>
                        </a:rPr>
                        <a:t>20.000</a:t>
                      </a: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rowSpan="3">
                  <a:txBody>
                    <a:bodyPr/>
                    <a:lstStyle/>
                    <a:p>
                      <a:pPr algn="ctr" rtl="0" fontAlgn="ctr"/>
                      <a:r>
                        <a:rPr lang="de-DE" sz="2000" b="1" i="0" u="none" strike="noStrike" kern="1200" dirty="0">
                          <a:solidFill>
                            <a:srgbClr val="000000"/>
                          </a:solidFill>
                          <a:latin typeface="+mn-lt"/>
                          <a:ea typeface="+mn-ea"/>
                          <a:cs typeface="+mn-cs"/>
                        </a:rPr>
                        <a:t>2,0</a:t>
                      </a:r>
                      <a:r>
                        <a:rPr lang="de-DE" sz="1600" b="1" i="0" u="none" strike="noStrike" dirty="0">
                          <a:solidFill>
                            <a:srgbClr val="000000"/>
                          </a:solidFill>
                          <a:latin typeface="+mn-lt"/>
                        </a:rPr>
                        <a:t/>
                      </a:r>
                      <a:br>
                        <a:rPr lang="de-DE" sz="1600" b="1" i="0" u="none" strike="noStrike" dirty="0">
                          <a:solidFill>
                            <a:srgbClr val="000000"/>
                          </a:solidFill>
                          <a:latin typeface="+mn-lt"/>
                        </a:rPr>
                      </a:br>
                      <a:r>
                        <a:rPr lang="de-DE" sz="1600" b="0" i="0" u="none" strike="noStrike" dirty="0">
                          <a:solidFill>
                            <a:srgbClr val="000000"/>
                          </a:solidFill>
                          <a:latin typeface="+mn-lt"/>
                        </a:rPr>
                        <a:t>in 2h-MP</a:t>
                      </a:r>
                      <a:endParaRPr lang="de-DE" sz="1600" b="1" i="0" u="none" strike="noStrike" dirty="0">
                        <a:solidFill>
                          <a:srgbClr val="000000"/>
                        </a:solidFill>
                        <a:latin typeface="+mn-lt"/>
                      </a:endParaRP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rowSpan="3">
                  <a:txBody>
                    <a:bodyPr/>
                    <a:lstStyle/>
                    <a:p>
                      <a:pPr algn="ctr" rtl="0" fontAlgn="ctr"/>
                      <a:r>
                        <a:rPr lang="de-DE" sz="2000" b="1" i="0" u="none" strike="noStrike" dirty="0">
                          <a:solidFill>
                            <a:srgbClr val="000000"/>
                          </a:solidFill>
                          <a:latin typeface="+mn-lt"/>
                        </a:rPr>
                        <a:t>1,5</a:t>
                      </a: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de-DE" sz="2000" b="1" i="0" u="none" strike="noStrike" dirty="0">
                          <a:solidFill>
                            <a:schemeClr val="tx1"/>
                          </a:solidFill>
                          <a:latin typeface="+mn-lt"/>
                        </a:rPr>
                        <a:t>0,5</a:t>
                      </a:r>
                      <a:r>
                        <a:rPr lang="de-DE" sz="1600" b="0" i="0" u="none" strike="noStrike" dirty="0">
                          <a:solidFill>
                            <a:schemeClr val="tx1"/>
                          </a:solidFill>
                          <a:latin typeface="+mn-lt"/>
                        </a:rPr>
                        <a:t> Pges</a:t>
                      </a:r>
                      <a:endParaRPr lang="de-DE" sz="1600" b="1" i="0" u="none" strike="noStrike" dirty="0">
                        <a:solidFill>
                          <a:schemeClr val="tx1"/>
                        </a:solidFill>
                        <a:latin typeface="+mn-lt"/>
                      </a:endParaRP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6">
                        <a:lumMod val="60000"/>
                        <a:lumOff val="40000"/>
                      </a:schemeClr>
                    </a:solidFill>
                  </a:tcPr>
                </a:tc>
                <a:tc rowSpan="3">
                  <a:txBody>
                    <a:bodyPr/>
                    <a:lstStyle/>
                    <a:p>
                      <a:pPr algn="ctr" rtl="0" fontAlgn="ctr"/>
                      <a:r>
                        <a:rPr lang="de-DE" sz="2000" b="1" i="0" u="none" strike="noStrike" dirty="0">
                          <a:solidFill>
                            <a:schemeClr val="tx1"/>
                          </a:solidFill>
                          <a:latin typeface="+mn-lt"/>
                        </a:rPr>
                        <a:t>0,4</a:t>
                      </a: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rowSpan="3">
                  <a:txBody>
                    <a:bodyPr/>
                    <a:lstStyle/>
                    <a:p>
                      <a:pPr algn="ctr" rtl="0" fontAlgn="ctr"/>
                      <a:r>
                        <a:rPr lang="de-DE" sz="2000" b="1" i="0" u="none" strike="noStrike" dirty="0">
                          <a:solidFill>
                            <a:srgbClr val="000000"/>
                          </a:solidFill>
                          <a:latin typeface="+mn-lt"/>
                        </a:rPr>
                        <a:t>-0,010</a:t>
                      </a: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rowSpan="3">
                  <a:txBody>
                    <a:bodyPr/>
                    <a:lstStyle/>
                    <a:p>
                      <a:pPr algn="ctr" rtl="0" fontAlgn="ctr"/>
                      <a:r>
                        <a:rPr lang="de-DE" sz="2000" b="1" i="0" u="none" strike="noStrike" dirty="0">
                          <a:solidFill>
                            <a:srgbClr val="000000"/>
                          </a:solidFill>
                          <a:latin typeface="+mn-lt"/>
                        </a:rPr>
                        <a:t>-0,51</a:t>
                      </a: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318496">
                <a:tc vMerge="1">
                  <a:txBody>
                    <a:bodyPr/>
                    <a:lstStyle/>
                    <a:p>
                      <a:endParaRPr lang="de-DE"/>
                    </a:p>
                  </a:txBody>
                  <a:tcPr/>
                </a:tc>
                <a:tc vMerge="1">
                  <a:txBody>
                    <a:bodyPr/>
                    <a:lstStyle/>
                    <a:p>
                      <a:endParaRPr lang="de-DE"/>
                    </a:p>
                  </a:txBody>
                  <a:tcPr/>
                </a:tc>
                <a:tc vMerge="1">
                  <a:txBody>
                    <a:bodyPr/>
                    <a:lstStyle/>
                    <a:p>
                      <a:endParaRPr lang="de-DE"/>
                    </a:p>
                  </a:txBody>
                  <a:tcPr/>
                </a:tc>
                <a:tc>
                  <a:txBody>
                    <a:bodyPr/>
                    <a:lstStyle/>
                    <a:p>
                      <a:pPr algn="ctr" rtl="0" fontAlgn="ctr"/>
                      <a:r>
                        <a:rPr lang="de-DE" sz="2000" b="1" i="0" u="none" strike="noStrike" kern="1200" dirty="0">
                          <a:solidFill>
                            <a:schemeClr val="tx1"/>
                          </a:solidFill>
                          <a:latin typeface="+mn-lt"/>
                          <a:ea typeface="+mn-ea"/>
                          <a:cs typeface="+mn-cs"/>
                        </a:rPr>
                        <a:t>0,2</a:t>
                      </a:r>
                      <a:r>
                        <a:rPr lang="de-DE" sz="1600" b="0" i="0" u="none" strike="noStrike" dirty="0">
                          <a:solidFill>
                            <a:schemeClr val="tx1"/>
                          </a:solidFill>
                          <a:latin typeface="+mn-lt"/>
                        </a:rPr>
                        <a:t> o-P</a:t>
                      </a:r>
                      <a:endParaRPr lang="de-DE" sz="1600" b="1" i="0" u="none" strike="noStrike" dirty="0">
                        <a:solidFill>
                          <a:schemeClr val="tx1"/>
                        </a:solidFill>
                        <a:latin typeface="+mn-lt"/>
                      </a:endParaRP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60000"/>
                        <a:lumOff val="40000"/>
                      </a:schemeClr>
                    </a:solidFill>
                  </a:tcPr>
                </a:tc>
                <a:tc vMerge="1">
                  <a:txBody>
                    <a:bodyPr/>
                    <a:lstStyle/>
                    <a:p>
                      <a:endParaRPr lang="de-DE"/>
                    </a:p>
                  </a:txBody>
                  <a:tcPr/>
                </a:tc>
                <a:tc vMerge="1">
                  <a:txBody>
                    <a:bodyPr/>
                    <a:lstStyle/>
                    <a:p>
                      <a:endParaRPr lang="de-DE"/>
                    </a:p>
                  </a:txBody>
                  <a:tcPr/>
                </a:tc>
                <a:tc vMerge="1">
                  <a:txBody>
                    <a:bodyPr/>
                    <a:lstStyle/>
                    <a:p>
                      <a:endParaRPr lang="de-DE"/>
                    </a:p>
                  </a:txBody>
                  <a:tcPr/>
                </a:tc>
              </a:tr>
              <a:tr h="318496">
                <a:tc vMerge="1">
                  <a:txBody>
                    <a:bodyPr/>
                    <a:lstStyle/>
                    <a:p>
                      <a:endParaRPr lang="de-DE"/>
                    </a:p>
                  </a:txBody>
                  <a:tcPr/>
                </a:tc>
                <a:tc vMerge="1">
                  <a:txBody>
                    <a:bodyPr/>
                    <a:lstStyle/>
                    <a:p>
                      <a:endParaRPr lang="de-DE"/>
                    </a:p>
                  </a:txBody>
                  <a:tcPr/>
                </a:tc>
                <a:tc vMerge="1">
                  <a:txBody>
                    <a:bodyPr/>
                    <a:lstStyle/>
                    <a:p>
                      <a:endParaRPr lang="de-DE"/>
                    </a:p>
                  </a:txBody>
                  <a:tcPr/>
                </a:tc>
                <a:tc>
                  <a:txBody>
                    <a:bodyPr/>
                    <a:lstStyle/>
                    <a:p>
                      <a:pPr algn="ctr" rtl="0" fontAlgn="ctr"/>
                      <a:r>
                        <a:rPr lang="de-DE" sz="1600" b="0" i="0" u="none" strike="noStrike" dirty="0">
                          <a:solidFill>
                            <a:schemeClr val="tx1"/>
                          </a:solidFill>
                          <a:latin typeface="+mn-lt"/>
                        </a:rPr>
                        <a:t>in 24h-MP</a:t>
                      </a: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6">
                        <a:lumMod val="60000"/>
                        <a:lumOff val="40000"/>
                      </a:schemeClr>
                    </a:solidFill>
                  </a:tcPr>
                </a:tc>
                <a:tc vMerge="1">
                  <a:txBody>
                    <a:bodyPr/>
                    <a:lstStyle/>
                    <a:p>
                      <a:endParaRPr lang="de-DE"/>
                    </a:p>
                  </a:txBody>
                  <a:tcPr/>
                </a:tc>
                <a:tc vMerge="1">
                  <a:txBody>
                    <a:bodyPr/>
                    <a:lstStyle/>
                    <a:p>
                      <a:endParaRPr lang="de-DE"/>
                    </a:p>
                  </a:txBody>
                  <a:tcPr/>
                </a:tc>
                <a:tc vMerge="1">
                  <a:txBody>
                    <a:bodyPr/>
                    <a:lstStyle/>
                    <a:p>
                      <a:endParaRPr lang="de-DE"/>
                    </a:p>
                  </a:txBody>
                  <a:tcPr/>
                </a:tc>
              </a:tr>
              <a:tr h="318496">
                <a:tc rowSpan="3">
                  <a:txBody>
                    <a:bodyPr/>
                    <a:lstStyle/>
                    <a:p>
                      <a:pPr algn="ctr" rtl="0" fontAlgn="ctr"/>
                      <a:r>
                        <a:rPr lang="de-DE" sz="2000" b="1" i="0" u="none" strike="noStrike" dirty="0">
                          <a:solidFill>
                            <a:srgbClr val="000000"/>
                          </a:solidFill>
                          <a:latin typeface="+mn-lt"/>
                        </a:rPr>
                        <a:t>50.000</a:t>
                      </a: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rowSpan="3">
                  <a:txBody>
                    <a:bodyPr/>
                    <a:lstStyle/>
                    <a:p>
                      <a:pPr algn="ctr" rtl="0" fontAlgn="ctr"/>
                      <a:r>
                        <a:rPr lang="de-DE" sz="2000" b="1" i="0" u="none" strike="noStrike" kern="1200" dirty="0">
                          <a:solidFill>
                            <a:srgbClr val="000000"/>
                          </a:solidFill>
                          <a:latin typeface="+mn-lt"/>
                          <a:ea typeface="+mn-ea"/>
                          <a:cs typeface="+mn-cs"/>
                        </a:rPr>
                        <a:t>2,0</a:t>
                      </a:r>
                      <a:r>
                        <a:rPr lang="de-DE" sz="1600" b="0" i="0" u="none" strike="noStrike" dirty="0">
                          <a:solidFill>
                            <a:srgbClr val="000000"/>
                          </a:solidFill>
                          <a:latin typeface="+mn-lt"/>
                        </a:rPr>
                        <a:t/>
                      </a:r>
                      <a:br>
                        <a:rPr lang="de-DE" sz="1600" b="0" i="0" u="none" strike="noStrike" dirty="0">
                          <a:solidFill>
                            <a:srgbClr val="000000"/>
                          </a:solidFill>
                          <a:latin typeface="+mn-lt"/>
                        </a:rPr>
                      </a:br>
                      <a:r>
                        <a:rPr lang="de-DE" sz="1600" b="0" i="0" u="none" strike="noStrike" dirty="0">
                          <a:solidFill>
                            <a:srgbClr val="000000"/>
                          </a:solidFill>
                          <a:latin typeface="+mn-lt"/>
                        </a:rPr>
                        <a:t>in 2h-MP</a:t>
                      </a:r>
                      <a:endParaRPr lang="de-DE" sz="1600" b="1" i="0" u="none" strike="noStrike" dirty="0">
                        <a:solidFill>
                          <a:srgbClr val="000000"/>
                        </a:solidFill>
                        <a:latin typeface="+mn-lt"/>
                      </a:endParaRP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rowSpan="3">
                  <a:txBody>
                    <a:bodyPr/>
                    <a:lstStyle/>
                    <a:p>
                      <a:pPr algn="ctr" rtl="0" fontAlgn="ctr"/>
                      <a:r>
                        <a:rPr lang="de-DE" sz="2000" b="1" i="0" u="none" strike="noStrike" dirty="0">
                          <a:solidFill>
                            <a:srgbClr val="000000"/>
                          </a:solidFill>
                          <a:latin typeface="+mn-lt"/>
                        </a:rPr>
                        <a:t>1,5</a:t>
                      </a: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de-DE" sz="2000" b="1" i="0" u="none" strike="noStrike" kern="1200" dirty="0">
                          <a:solidFill>
                            <a:schemeClr val="tx1"/>
                          </a:solidFill>
                          <a:latin typeface="+mn-lt"/>
                          <a:ea typeface="+mn-ea"/>
                          <a:cs typeface="+mn-cs"/>
                        </a:rPr>
                        <a:t>0,5</a:t>
                      </a:r>
                      <a:r>
                        <a:rPr lang="de-DE" sz="1600" b="0" i="0" u="none" strike="noStrike" dirty="0">
                          <a:solidFill>
                            <a:schemeClr val="tx1"/>
                          </a:solidFill>
                          <a:latin typeface="+mn-lt"/>
                        </a:rPr>
                        <a:t> Pges</a:t>
                      </a:r>
                      <a:endParaRPr lang="de-DE" sz="1600" b="1" i="0" u="none" strike="noStrike" dirty="0">
                        <a:solidFill>
                          <a:schemeClr val="tx1"/>
                        </a:solidFill>
                        <a:latin typeface="+mn-lt"/>
                      </a:endParaRP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6">
                        <a:lumMod val="60000"/>
                        <a:lumOff val="40000"/>
                      </a:schemeClr>
                    </a:solidFill>
                  </a:tcPr>
                </a:tc>
                <a:tc rowSpan="3">
                  <a:txBody>
                    <a:bodyPr/>
                    <a:lstStyle/>
                    <a:p>
                      <a:pPr algn="ctr" rtl="0" fontAlgn="ctr"/>
                      <a:r>
                        <a:rPr lang="de-DE" sz="2000" b="1" i="0" u="none" strike="noStrike" dirty="0">
                          <a:solidFill>
                            <a:schemeClr val="tx1"/>
                          </a:solidFill>
                          <a:latin typeface="+mn-lt"/>
                        </a:rPr>
                        <a:t>0,4</a:t>
                      </a: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rowSpan="3">
                  <a:txBody>
                    <a:bodyPr/>
                    <a:lstStyle/>
                    <a:p>
                      <a:pPr algn="ctr" rtl="0" fontAlgn="ctr"/>
                      <a:r>
                        <a:rPr lang="de-DE" sz="2000" b="1" i="0" u="none" strike="noStrike">
                          <a:solidFill>
                            <a:srgbClr val="000000"/>
                          </a:solidFill>
                          <a:latin typeface="+mn-lt"/>
                        </a:rPr>
                        <a:t>-0,006</a:t>
                      </a: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rowSpan="3">
                  <a:txBody>
                    <a:bodyPr/>
                    <a:lstStyle/>
                    <a:p>
                      <a:pPr algn="ctr" rtl="0" fontAlgn="ctr"/>
                      <a:r>
                        <a:rPr lang="de-DE" sz="2000" b="1" i="0" u="none" strike="noStrike" dirty="0">
                          <a:solidFill>
                            <a:srgbClr val="000000"/>
                          </a:solidFill>
                          <a:latin typeface="+mn-lt"/>
                        </a:rPr>
                        <a:t>-0,37</a:t>
                      </a: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318496">
                <a:tc vMerge="1">
                  <a:txBody>
                    <a:bodyPr/>
                    <a:lstStyle/>
                    <a:p>
                      <a:endParaRPr lang="de-DE"/>
                    </a:p>
                  </a:txBody>
                  <a:tcPr/>
                </a:tc>
                <a:tc vMerge="1">
                  <a:txBody>
                    <a:bodyPr/>
                    <a:lstStyle/>
                    <a:p>
                      <a:endParaRPr lang="de-DE"/>
                    </a:p>
                  </a:txBody>
                  <a:tcPr/>
                </a:tc>
                <a:tc vMerge="1">
                  <a:txBody>
                    <a:bodyPr/>
                    <a:lstStyle/>
                    <a:p>
                      <a:endParaRPr lang="de-DE"/>
                    </a:p>
                  </a:txBody>
                  <a:tcPr/>
                </a:tc>
                <a:tc>
                  <a:txBody>
                    <a:bodyPr/>
                    <a:lstStyle/>
                    <a:p>
                      <a:pPr algn="ctr" rtl="0" fontAlgn="ctr"/>
                      <a:r>
                        <a:rPr lang="de-DE" sz="2000" b="1" i="0" u="none" strike="noStrike" kern="1200" dirty="0">
                          <a:solidFill>
                            <a:schemeClr val="tx1"/>
                          </a:solidFill>
                          <a:latin typeface="+mn-lt"/>
                          <a:ea typeface="+mn-ea"/>
                          <a:cs typeface="+mn-cs"/>
                        </a:rPr>
                        <a:t>0,2</a:t>
                      </a:r>
                      <a:r>
                        <a:rPr lang="de-DE" sz="1600" b="0" i="0" u="none" strike="noStrike" dirty="0">
                          <a:solidFill>
                            <a:schemeClr val="tx1"/>
                          </a:solidFill>
                          <a:latin typeface="+mn-lt"/>
                        </a:rPr>
                        <a:t> o-P</a:t>
                      </a:r>
                      <a:endParaRPr lang="de-DE" sz="1600" b="1" i="0" u="none" strike="noStrike" dirty="0">
                        <a:solidFill>
                          <a:schemeClr val="tx1"/>
                        </a:solidFill>
                        <a:latin typeface="+mn-lt"/>
                      </a:endParaRP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60000"/>
                        <a:lumOff val="40000"/>
                      </a:schemeClr>
                    </a:solidFill>
                  </a:tcPr>
                </a:tc>
                <a:tc vMerge="1">
                  <a:txBody>
                    <a:bodyPr/>
                    <a:lstStyle/>
                    <a:p>
                      <a:endParaRPr lang="de-DE"/>
                    </a:p>
                  </a:txBody>
                  <a:tcPr/>
                </a:tc>
                <a:tc vMerge="1">
                  <a:txBody>
                    <a:bodyPr/>
                    <a:lstStyle/>
                    <a:p>
                      <a:endParaRPr lang="de-DE"/>
                    </a:p>
                  </a:txBody>
                  <a:tcPr/>
                </a:tc>
                <a:tc vMerge="1">
                  <a:txBody>
                    <a:bodyPr/>
                    <a:lstStyle/>
                    <a:p>
                      <a:endParaRPr lang="de-DE"/>
                    </a:p>
                  </a:txBody>
                  <a:tcPr/>
                </a:tc>
              </a:tr>
              <a:tr h="339828">
                <a:tc vMerge="1">
                  <a:txBody>
                    <a:bodyPr/>
                    <a:lstStyle/>
                    <a:p>
                      <a:endParaRPr lang="de-DE"/>
                    </a:p>
                  </a:txBody>
                  <a:tcPr/>
                </a:tc>
                <a:tc vMerge="1">
                  <a:txBody>
                    <a:bodyPr/>
                    <a:lstStyle/>
                    <a:p>
                      <a:endParaRPr lang="de-DE"/>
                    </a:p>
                  </a:txBody>
                  <a:tcPr/>
                </a:tc>
                <a:tc vMerge="1">
                  <a:txBody>
                    <a:bodyPr/>
                    <a:lstStyle/>
                    <a:p>
                      <a:endParaRPr lang="de-DE"/>
                    </a:p>
                  </a:txBody>
                  <a:tcPr/>
                </a:tc>
                <a:tc>
                  <a:txBody>
                    <a:bodyPr/>
                    <a:lstStyle/>
                    <a:p>
                      <a:pPr algn="ctr" rtl="0" fontAlgn="ctr"/>
                      <a:r>
                        <a:rPr lang="de-DE" sz="1600" b="0" i="0" u="none" strike="noStrike" dirty="0">
                          <a:solidFill>
                            <a:schemeClr val="tx1"/>
                          </a:solidFill>
                          <a:latin typeface="+mn-lt"/>
                        </a:rPr>
                        <a:t>in 24h-MP</a:t>
                      </a: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6">
                        <a:lumMod val="60000"/>
                        <a:lumOff val="40000"/>
                      </a:schemeClr>
                    </a:solidFill>
                  </a:tcPr>
                </a:tc>
                <a:tc vMerge="1">
                  <a:txBody>
                    <a:bodyPr/>
                    <a:lstStyle/>
                    <a:p>
                      <a:endParaRPr lang="de-DE"/>
                    </a:p>
                  </a:txBody>
                  <a:tcPr/>
                </a:tc>
                <a:tc vMerge="1">
                  <a:txBody>
                    <a:bodyPr/>
                    <a:lstStyle/>
                    <a:p>
                      <a:endParaRPr lang="de-DE"/>
                    </a:p>
                  </a:txBody>
                  <a:tcPr/>
                </a:tc>
                <a:tc vMerge="1">
                  <a:txBody>
                    <a:bodyPr/>
                    <a:lstStyle/>
                    <a:p>
                      <a:endParaRPr lang="de-DE"/>
                    </a:p>
                  </a:txBody>
                  <a:tcPr/>
                </a:tc>
              </a:tr>
              <a:tr h="318496">
                <a:tc rowSpan="2">
                  <a:txBody>
                    <a:bodyPr/>
                    <a:lstStyle/>
                    <a:p>
                      <a:pPr algn="ctr" rtl="0" fontAlgn="ctr"/>
                      <a:r>
                        <a:rPr lang="de-DE" sz="2000" b="1" i="0" u="none" strike="noStrike" dirty="0">
                          <a:solidFill>
                            <a:srgbClr val="000000"/>
                          </a:solidFill>
                          <a:latin typeface="+mn-lt"/>
                        </a:rPr>
                        <a:t>200.000</a:t>
                      </a: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ctr"/>
                      <a:r>
                        <a:rPr lang="de-DE" sz="2000" b="1" i="0" u="none" strike="noStrike" kern="1200" dirty="0">
                          <a:solidFill>
                            <a:srgbClr val="000000"/>
                          </a:solidFill>
                          <a:latin typeface="+mn-lt"/>
                          <a:ea typeface="+mn-ea"/>
                          <a:cs typeface="+mn-cs"/>
                        </a:rPr>
                        <a:t>1,0</a:t>
                      </a: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CC"/>
                    </a:solidFill>
                  </a:tcPr>
                </a:tc>
                <a:tc rowSpan="2">
                  <a:txBody>
                    <a:bodyPr/>
                    <a:lstStyle/>
                    <a:p>
                      <a:pPr algn="ctr" rtl="0" fontAlgn="ctr"/>
                      <a:r>
                        <a:rPr lang="de-DE" sz="2000" b="1" i="0" u="none" strike="noStrike" dirty="0">
                          <a:solidFill>
                            <a:srgbClr val="000000"/>
                          </a:solidFill>
                          <a:latin typeface="+mn-lt"/>
                        </a:rPr>
                        <a:t>0,5</a:t>
                      </a: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ctr"/>
                      <a:r>
                        <a:rPr lang="de-DE" sz="2000" b="1" i="0" u="none" strike="noStrike" kern="1200" dirty="0">
                          <a:solidFill>
                            <a:schemeClr val="tx1"/>
                          </a:solidFill>
                          <a:latin typeface="+mn-lt"/>
                          <a:ea typeface="+mn-ea"/>
                          <a:cs typeface="+mn-cs"/>
                        </a:rPr>
                        <a:t>0,2</a:t>
                      </a:r>
                      <a:r>
                        <a:rPr lang="de-DE" sz="1600" b="0" i="0" u="none" strike="noStrike" dirty="0">
                          <a:solidFill>
                            <a:schemeClr val="tx1"/>
                          </a:solidFill>
                          <a:latin typeface="+mn-lt"/>
                        </a:rPr>
                        <a:t> Pges</a:t>
                      </a:r>
                      <a:endParaRPr lang="de-DE" sz="1600" b="1" i="0" u="none" strike="noStrike" dirty="0">
                        <a:solidFill>
                          <a:schemeClr val="tx1"/>
                        </a:solidFill>
                        <a:latin typeface="+mn-lt"/>
                      </a:endParaRP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6">
                        <a:lumMod val="60000"/>
                        <a:lumOff val="40000"/>
                      </a:schemeClr>
                    </a:solidFill>
                  </a:tcPr>
                </a:tc>
                <a:tc rowSpan="2">
                  <a:txBody>
                    <a:bodyPr/>
                    <a:lstStyle/>
                    <a:p>
                      <a:pPr algn="ctr" rtl="0" fontAlgn="ctr"/>
                      <a:r>
                        <a:rPr lang="de-DE" sz="2000" b="1" i="0" u="none" strike="noStrike" dirty="0">
                          <a:solidFill>
                            <a:schemeClr val="tx1"/>
                          </a:solidFill>
                          <a:latin typeface="+mn-lt"/>
                        </a:rPr>
                        <a:t> </a:t>
                      </a:r>
                      <a:r>
                        <a:rPr lang="de-DE" sz="2000" b="1" i="0" u="none" strike="noStrike" dirty="0" smtClean="0">
                          <a:solidFill>
                            <a:schemeClr val="tx1"/>
                          </a:solidFill>
                          <a:latin typeface="+mn-lt"/>
                        </a:rPr>
                        <a:t>0,15</a:t>
                      </a:r>
                      <a:endParaRPr lang="de-DE" sz="1600" b="1" i="0" u="none" strike="noStrike" dirty="0">
                        <a:solidFill>
                          <a:schemeClr val="tx1"/>
                        </a:solidFill>
                        <a:latin typeface="+mn-lt"/>
                      </a:endParaRP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rowSpan="2">
                  <a:txBody>
                    <a:bodyPr/>
                    <a:lstStyle/>
                    <a:p>
                      <a:pPr algn="ctr" rtl="0" fontAlgn="ctr"/>
                      <a:r>
                        <a:rPr lang="de-DE" sz="2000" b="1" i="0" u="none" strike="noStrike" dirty="0">
                          <a:solidFill>
                            <a:srgbClr val="000000"/>
                          </a:solidFill>
                          <a:latin typeface="+mn-lt"/>
                        </a:rPr>
                        <a:t>0,025</a:t>
                      </a: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rowSpan="2">
                  <a:txBody>
                    <a:bodyPr/>
                    <a:lstStyle/>
                    <a:p>
                      <a:pPr algn="ctr" rtl="0" fontAlgn="ctr"/>
                      <a:r>
                        <a:rPr lang="de-DE" sz="2000" b="1" i="0" u="none" strike="noStrike" dirty="0">
                          <a:solidFill>
                            <a:srgbClr val="000000"/>
                          </a:solidFill>
                          <a:latin typeface="+mn-lt"/>
                        </a:rPr>
                        <a:t>1,85</a:t>
                      </a: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318496">
                <a:tc vMerge="1">
                  <a:txBody>
                    <a:bodyPr/>
                    <a:lstStyle/>
                    <a:p>
                      <a:endParaRPr lang="de-DE"/>
                    </a:p>
                  </a:txBody>
                  <a:tcPr/>
                </a:tc>
                <a:tc>
                  <a:txBody>
                    <a:bodyPr/>
                    <a:lstStyle/>
                    <a:p>
                      <a:pPr algn="ctr" rtl="0" fontAlgn="ctr"/>
                      <a:r>
                        <a:rPr lang="de-DE" sz="1600" b="0" i="0" u="none" strike="noStrike">
                          <a:solidFill>
                            <a:srgbClr val="000000"/>
                          </a:solidFill>
                          <a:latin typeface="+mn-lt"/>
                        </a:rPr>
                        <a:t>in 2h-MP</a:t>
                      </a: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FFFFCC"/>
                    </a:solidFill>
                  </a:tcPr>
                </a:tc>
                <a:tc vMerge="1">
                  <a:txBody>
                    <a:bodyPr/>
                    <a:lstStyle/>
                    <a:p>
                      <a:endParaRPr lang="de-DE"/>
                    </a:p>
                  </a:txBody>
                  <a:tcPr/>
                </a:tc>
                <a:tc>
                  <a:txBody>
                    <a:bodyPr/>
                    <a:lstStyle/>
                    <a:p>
                      <a:pPr algn="ctr" rtl="0" fontAlgn="ctr"/>
                      <a:r>
                        <a:rPr lang="de-DE" sz="1600" b="0" i="0" u="none" strike="noStrike" dirty="0">
                          <a:solidFill>
                            <a:schemeClr val="tx1"/>
                          </a:solidFill>
                          <a:latin typeface="+mn-lt"/>
                        </a:rPr>
                        <a:t>in 24h-MP</a:t>
                      </a: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accent6">
                        <a:lumMod val="60000"/>
                        <a:lumOff val="40000"/>
                      </a:schemeClr>
                    </a:solidFill>
                  </a:tcPr>
                </a:tc>
                <a:tc vMerge="1">
                  <a:txBody>
                    <a:bodyPr/>
                    <a:lstStyle/>
                    <a:p>
                      <a:pPr algn="ctr" rtl="0" fontAlgn="ctr"/>
                      <a:endParaRPr lang="de-DE" sz="1600" b="1" i="0" u="none" strike="noStrike" dirty="0">
                        <a:solidFill>
                          <a:srgbClr val="000000"/>
                        </a:solidFill>
                        <a:latin typeface="Calibri"/>
                      </a:endParaRPr>
                    </a:p>
                  </a:txBody>
                  <a:tcPr marL="6314" marR="6314" marT="63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endParaRPr lang="de-DE"/>
                    </a:p>
                  </a:txBody>
                  <a:tcPr/>
                </a:tc>
                <a:tc vMerge="1">
                  <a:txBody>
                    <a:bodyPr/>
                    <a:lstStyle/>
                    <a:p>
                      <a:endParaRPr lang="de-DE"/>
                    </a:p>
                  </a:txBody>
                  <a:tcPr/>
                </a:tc>
              </a:tr>
              <a:tr h="246218">
                <a:tc gridSpan="7">
                  <a:txBody>
                    <a:bodyPr/>
                    <a:lstStyle/>
                    <a:p>
                      <a:pPr algn="r" rtl="0" fontAlgn="b"/>
                      <a:r>
                        <a:rPr lang="de-DE" sz="1600" b="0" i="0" u="none" strike="noStrike" dirty="0">
                          <a:solidFill>
                            <a:schemeClr val="bg1"/>
                          </a:solidFill>
                          <a:latin typeface="+mn-lt"/>
                        </a:rPr>
                        <a:t>Prof. Dr. -Ing. </a:t>
                      </a:r>
                      <a:r>
                        <a:rPr lang="de-DE" sz="1600" b="0" i="0" u="none" strike="noStrike" dirty="0" err="1">
                          <a:solidFill>
                            <a:schemeClr val="bg1"/>
                          </a:solidFill>
                          <a:latin typeface="+mn-lt"/>
                        </a:rPr>
                        <a:t>Theilen</a:t>
                      </a:r>
                      <a:r>
                        <a:rPr lang="de-DE" sz="1600" b="0" i="0" u="none" strike="noStrike" dirty="0">
                          <a:solidFill>
                            <a:schemeClr val="bg1"/>
                          </a:solidFill>
                          <a:latin typeface="+mn-lt"/>
                        </a:rPr>
                        <a:t>, Technische Hochschule Mittelhessen</a:t>
                      </a:r>
                    </a:p>
                  </a:txBody>
                  <a:tcPr marL="6314" marR="6314" marT="6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bl>
          </a:graphicData>
        </a:graphic>
      </p:graphicFrame>
    </p:spTree>
    <p:extLst>
      <p:ext uri="{BB962C8B-B14F-4D97-AF65-F5344CB8AC3E}">
        <p14:creationId xmlns:p14="http://schemas.microsoft.com/office/powerpoint/2010/main" val="1217142347"/>
      </p:ext>
    </p:extLst>
  </p:cSld>
  <p:clrMapOvr>
    <a:masterClrMapping/>
  </p:clrMapOvr>
  <p:timing>
    <p:tnLst>
      <p:par>
        <p:cTn id="1" dur="indefinite" restart="never" nodeType="tmRoot"/>
      </p:par>
    </p:tnLst>
  </p:timing>
</p:sld>
</file>

<file path=ppt/theme/theme1.xml><?xml version="1.0" encoding="utf-8"?>
<a:theme xmlns:a="http://schemas.openxmlformats.org/drawingml/2006/main" name="Hausvorlage">
  <a:themeElements>
    <a:clrScheme name="Hausvorlag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Hausvorlage">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Hausvorlag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Hausvorlag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Hausvorlag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Hausvorlag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Hausvorlag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Hausvorlag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Hausvorlag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Hausvorlage</Template>
  <TotalTime>0</TotalTime>
  <Words>1115</Words>
  <Application>Microsoft Office PowerPoint</Application>
  <PresentationFormat>Bildschirmpräsentation (4:3)</PresentationFormat>
  <Paragraphs>209</Paragraphs>
  <Slides>18</Slides>
  <Notes>2</Notes>
  <HiddenSlides>0</HiddenSlides>
  <MMClips>0</MMClips>
  <ScaleCrop>false</ScaleCrop>
  <HeadingPairs>
    <vt:vector size="4" baseType="variant">
      <vt:variant>
        <vt:lpstr>Design</vt:lpstr>
      </vt:variant>
      <vt:variant>
        <vt:i4>1</vt:i4>
      </vt:variant>
      <vt:variant>
        <vt:lpstr>Folientitel</vt:lpstr>
      </vt:variant>
      <vt:variant>
        <vt:i4>18</vt:i4>
      </vt:variant>
    </vt:vector>
  </HeadingPairs>
  <TitlesOfParts>
    <vt:vector size="19" baseType="lpstr">
      <vt:lpstr>Hausvorlage</vt:lpstr>
      <vt:lpstr>35. Sitzung des Beirates WRRL in Hessen015-2021WRRL-Maßnahmenprogramms 2015-2021  Umsetzung des Phosphorprogramms in Hessen</vt:lpstr>
      <vt:lpstr>Koalitionsvereinbarung für Hessen 2014:</vt:lpstr>
      <vt:lpstr>Ökologischer Zustand hessischer Fließgewässer</vt:lpstr>
      <vt:lpstr>Erheblicher Handlungsbedarf bei der Umsetzung der WRRL</vt:lpstr>
      <vt:lpstr>Intensivierung der Anstrengungen im Bereich Phosphorreduzierung ist geboten  </vt:lpstr>
      <vt:lpstr>Künftige Anforderungen an die Phosphor-Elimination in Hessen</vt:lpstr>
      <vt:lpstr>PowerPoint-Präsentation</vt:lpstr>
      <vt:lpstr>Finanzierung der erforderlichen Maßnahmen</vt:lpstr>
      <vt:lpstr>PowerPoint-Präsentation</vt:lpstr>
      <vt:lpstr>Maßnahmenprogramm 2015 bis 2021</vt:lpstr>
      <vt:lpstr>Umsetzungskonzept   Grundsatz</vt:lpstr>
      <vt:lpstr>Umsetzungskonzept   Einzelne Schritte des Verfahrens</vt:lpstr>
      <vt:lpstr>Umsetzungskonzept  Zeitlicher Ablauf </vt:lpstr>
      <vt:lpstr>Umsetzungskonzept   Fristen für die Geltung der neuen Anforderungen</vt:lpstr>
      <vt:lpstr>Umsetzungskonzept  Ausnahmeregelungen   </vt:lpstr>
      <vt:lpstr>Ausblick: 4. Reinigungsstufe </vt:lpstr>
      <vt:lpstr>PowerPoint-Präsentation</vt:lpstr>
      <vt:lpstr>Verrechnung mit der Abwasserabgabe</vt:lpstr>
    </vt:vector>
  </TitlesOfParts>
  <Company>Land Hessen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LIFE-IP Lebendige Lahn</dc:title>
  <dc:creator>Petsch, Thomas (HMUKLV)</dc:creator>
  <cp:lastModifiedBy>Kaiser, Ulrich (HMUELV)</cp:lastModifiedBy>
  <cp:revision>186</cp:revision>
  <cp:lastPrinted>2016-04-12T09:33:16Z</cp:lastPrinted>
  <dcterms:created xsi:type="dcterms:W3CDTF">2014-07-04T05:54:00Z</dcterms:created>
  <dcterms:modified xsi:type="dcterms:W3CDTF">2016-09-22T10:31:46Z</dcterms:modified>
</cp:coreProperties>
</file>